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9" r:id="rId3"/>
  </p:sldMasterIdLst>
  <p:notesMasterIdLst>
    <p:notesMasterId r:id="rId22"/>
  </p:notesMasterIdLst>
  <p:sldIdLst>
    <p:sldId id="278" r:id="rId4"/>
    <p:sldId id="279" r:id="rId5"/>
    <p:sldId id="320" r:id="rId6"/>
    <p:sldId id="322" r:id="rId7"/>
    <p:sldId id="321" r:id="rId8"/>
    <p:sldId id="324" r:id="rId9"/>
    <p:sldId id="326" r:id="rId10"/>
    <p:sldId id="327" r:id="rId11"/>
    <p:sldId id="328" r:id="rId12"/>
    <p:sldId id="335" r:id="rId13"/>
    <p:sldId id="329" r:id="rId14"/>
    <p:sldId id="330" r:id="rId15"/>
    <p:sldId id="331" r:id="rId16"/>
    <p:sldId id="332" r:id="rId17"/>
    <p:sldId id="334" r:id="rId18"/>
    <p:sldId id="333" r:id="rId19"/>
    <p:sldId id="323" r:id="rId20"/>
    <p:sldId id="325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0F"/>
    <a:srgbClr val="DA8470"/>
    <a:srgbClr val="C04F4D"/>
    <a:srgbClr val="EBAC07"/>
    <a:srgbClr val="7B7F83"/>
    <a:srgbClr val="B69F5F"/>
    <a:srgbClr val="B69E60"/>
    <a:srgbClr val="E7A3A3"/>
    <a:srgbClr val="A2B932"/>
    <a:srgbClr val="5B5E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0" autoAdjust="0"/>
    <p:restoredTop sz="92381" autoAdjust="0"/>
  </p:normalViewPr>
  <p:slideViewPr>
    <p:cSldViewPr snapToGrid="0">
      <p:cViewPr varScale="1">
        <p:scale>
          <a:sx n="118" d="100"/>
          <a:sy n="118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0CBCD-EC7C-4CF8-A03A-926D801A716E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9DC1-35D8-4E07-9C53-312E667CE6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53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https://global-school-a11.notion.site/_20220810-313fea5f733c4bfd8e89f4d01f75ab48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904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2" y="0"/>
            <a:ext cx="12210472" cy="6858000"/>
          </a:xfrm>
          <a:prstGeom prst="rect">
            <a:avLst/>
          </a:prstGeom>
        </p:spPr>
      </p:pic>
      <p:cxnSp>
        <p:nvCxnSpPr>
          <p:cNvPr id="5" name="直線接點 4"/>
          <p:cNvCxnSpPr/>
          <p:nvPr userDrawn="1"/>
        </p:nvCxnSpPr>
        <p:spPr>
          <a:xfrm>
            <a:off x="228136" y="157018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6" name="直線接點 5"/>
          <p:cNvCxnSpPr/>
          <p:nvPr userDrawn="1"/>
        </p:nvCxnSpPr>
        <p:spPr>
          <a:xfrm>
            <a:off x="228136" y="226294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  <p:cxnSp>
        <p:nvCxnSpPr>
          <p:cNvPr id="8" name="直線接點 7"/>
          <p:cNvCxnSpPr/>
          <p:nvPr userDrawn="1"/>
        </p:nvCxnSpPr>
        <p:spPr>
          <a:xfrm flipV="1">
            <a:off x="228136" y="6668664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9" name="直線接點 8"/>
          <p:cNvCxnSpPr/>
          <p:nvPr userDrawn="1"/>
        </p:nvCxnSpPr>
        <p:spPr>
          <a:xfrm flipV="1">
            <a:off x="228136" y="6599388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5154" y="657149"/>
            <a:ext cx="891540" cy="2097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圖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7" y="353988"/>
            <a:ext cx="9231016" cy="61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5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57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866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317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126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F2B999D-9327-40AE-BE0C-C12B8FFF50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11703" y="834231"/>
            <a:ext cx="5191125" cy="5189538"/>
          </a:xfrm>
          <a:custGeom>
            <a:avLst/>
            <a:gdLst>
              <a:gd name="connsiteX0" fmla="*/ 0 w 5191125"/>
              <a:gd name="connsiteY0" fmla="*/ 0 h 5189538"/>
              <a:gd name="connsiteX1" fmla="*/ 5191125 w 5191125"/>
              <a:gd name="connsiteY1" fmla="*/ 0 h 5189538"/>
              <a:gd name="connsiteX2" fmla="*/ 5191125 w 5191125"/>
              <a:gd name="connsiteY2" fmla="*/ 5189538 h 5189538"/>
              <a:gd name="connsiteX3" fmla="*/ 0 w 5191125"/>
              <a:gd name="connsiteY3" fmla="*/ 5189538 h 518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1125" h="5189538">
                <a:moveTo>
                  <a:pt x="0" y="0"/>
                </a:moveTo>
                <a:lnTo>
                  <a:pt x="5191125" y="0"/>
                </a:lnTo>
                <a:lnTo>
                  <a:pt x="5191125" y="5189538"/>
                </a:lnTo>
                <a:lnTo>
                  <a:pt x="0" y="5189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6709EB43-6FE7-4F3E-9913-C14010E42E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10203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93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98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7" name="直線接點 6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27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4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4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手繪多邊形 13"/>
          <p:cNvSpPr/>
          <p:nvPr userDrawn="1"/>
        </p:nvSpPr>
        <p:spPr>
          <a:xfrm rot="202342">
            <a:off x="2659664" y="-47583"/>
            <a:ext cx="2571681" cy="6987272"/>
          </a:xfrm>
          <a:custGeom>
            <a:avLst/>
            <a:gdLst>
              <a:gd name="connsiteX0" fmla="*/ 1856203 w 2571681"/>
              <a:gd name="connsiteY0" fmla="*/ 7995 h 6987272"/>
              <a:gd name="connsiteX1" fmla="*/ 1991888 w 2571681"/>
              <a:gd name="connsiteY1" fmla="*/ 0 h 6987272"/>
              <a:gd name="connsiteX2" fmla="*/ 2106381 w 2571681"/>
              <a:gd name="connsiteY2" fmla="*/ 239505 h 6987272"/>
              <a:gd name="connsiteX3" fmla="*/ 2571681 w 2571681"/>
              <a:gd name="connsiteY3" fmla="*/ 2473673 h 6987272"/>
              <a:gd name="connsiteX4" fmla="*/ 1763922 w 2571681"/>
              <a:gd name="connsiteY4" fmla="*/ 5366834 h 6987272"/>
              <a:gd name="connsiteX5" fmla="*/ 1652088 w 2571681"/>
              <a:gd name="connsiteY5" fmla="*/ 5541278 h 6987272"/>
              <a:gd name="connsiteX6" fmla="*/ 1652088 w 2571681"/>
              <a:gd name="connsiteY6" fmla="*/ 5563843 h 6987272"/>
              <a:gd name="connsiteX7" fmla="*/ 1629242 w 2571681"/>
              <a:gd name="connsiteY7" fmla="*/ 5599480 h 6987272"/>
              <a:gd name="connsiteX8" fmla="*/ 340943 w 2571681"/>
              <a:gd name="connsiteY8" fmla="*/ 6950973 h 6987272"/>
              <a:gd name="connsiteX9" fmla="*/ 316091 w 2571681"/>
              <a:gd name="connsiteY9" fmla="*/ 6968646 h 6987272"/>
              <a:gd name="connsiteX10" fmla="*/ 0 w 2571681"/>
              <a:gd name="connsiteY10" fmla="*/ 6987272 h 6987272"/>
              <a:gd name="connsiteX11" fmla="*/ 51045 w 2571681"/>
              <a:gd name="connsiteY11" fmla="*/ 6950973 h 6987272"/>
              <a:gd name="connsiteX12" fmla="*/ 182564 w 2571681"/>
              <a:gd name="connsiteY12" fmla="*/ 6847620 h 6987272"/>
              <a:gd name="connsiteX13" fmla="*/ 187301 w 2571681"/>
              <a:gd name="connsiteY13" fmla="*/ 6844943 h 6987272"/>
              <a:gd name="connsiteX14" fmla="*/ 2389692 w 2571681"/>
              <a:gd name="connsiteY14" fmla="*/ 2464191 h 6987272"/>
              <a:gd name="connsiteX15" fmla="*/ 1920432 w 2571681"/>
              <a:gd name="connsiteY15" fmla="*/ 147627 h 69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681" h="6987272">
                <a:moveTo>
                  <a:pt x="1856203" y="7995"/>
                </a:moveTo>
                <a:lnTo>
                  <a:pt x="1991888" y="0"/>
                </a:lnTo>
                <a:lnTo>
                  <a:pt x="2106381" y="239505"/>
                </a:lnTo>
                <a:cubicBezTo>
                  <a:pt x="2405646" y="923576"/>
                  <a:pt x="2571681" y="1679235"/>
                  <a:pt x="2571681" y="2473673"/>
                </a:cubicBezTo>
                <a:cubicBezTo>
                  <a:pt x="2571681" y="3532925"/>
                  <a:pt x="2276507" y="4523234"/>
                  <a:pt x="1763922" y="5366834"/>
                </a:cubicBezTo>
                <a:lnTo>
                  <a:pt x="1652088" y="5541278"/>
                </a:lnTo>
                <a:lnTo>
                  <a:pt x="1652088" y="5563843"/>
                </a:lnTo>
                <a:lnTo>
                  <a:pt x="1629242" y="5599480"/>
                </a:lnTo>
                <a:cubicBezTo>
                  <a:pt x="1278306" y="6118933"/>
                  <a:pt x="842194" y="6576110"/>
                  <a:pt x="340943" y="6950973"/>
                </a:cubicBezTo>
                <a:lnTo>
                  <a:pt x="316091" y="6968646"/>
                </a:lnTo>
                <a:lnTo>
                  <a:pt x="0" y="6987272"/>
                </a:lnTo>
                <a:lnTo>
                  <a:pt x="51045" y="6950973"/>
                </a:lnTo>
                <a:lnTo>
                  <a:pt x="182564" y="6847620"/>
                </a:lnTo>
                <a:lnTo>
                  <a:pt x="187301" y="6844943"/>
                </a:lnTo>
                <a:cubicBezTo>
                  <a:pt x="1490435" y="6060050"/>
                  <a:pt x="2389692" y="4393391"/>
                  <a:pt x="2389692" y="2464191"/>
                </a:cubicBezTo>
                <a:cubicBezTo>
                  <a:pt x="2389692" y="1625409"/>
                  <a:pt x="2219700" y="836256"/>
                  <a:pt x="1920432" y="147627"/>
                </a:cubicBezTo>
                <a:close/>
              </a:path>
            </a:pathLst>
          </a:custGeom>
          <a:solidFill>
            <a:srgbClr val="B69E6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手繪多邊形 15"/>
          <p:cNvSpPr/>
          <p:nvPr userDrawn="1"/>
        </p:nvSpPr>
        <p:spPr>
          <a:xfrm rot="1683951">
            <a:off x="3361407" y="40481"/>
            <a:ext cx="2022987" cy="7076000"/>
          </a:xfrm>
          <a:custGeom>
            <a:avLst/>
            <a:gdLst>
              <a:gd name="connsiteX0" fmla="*/ 41173 w 2022987"/>
              <a:gd name="connsiteY0" fmla="*/ 0 h 7076000"/>
              <a:gd name="connsiteX1" fmla="*/ 44783 w 2022987"/>
              <a:gd name="connsiteY1" fmla="*/ 1484 h 7076000"/>
              <a:gd name="connsiteX2" fmla="*/ 2022987 w 2022987"/>
              <a:gd name="connsiteY2" fmla="*/ 4299173 h 7076000"/>
              <a:gd name="connsiteX3" fmla="*/ 1542157 w 2022987"/>
              <a:gd name="connsiteY3" fmla="*/ 6815166 h 7076000"/>
              <a:gd name="connsiteX4" fmla="*/ 1444633 w 2022987"/>
              <a:gd name="connsiteY4" fmla="*/ 7023616 h 7076000"/>
              <a:gd name="connsiteX5" fmla="*/ 1346384 w 2022987"/>
              <a:gd name="connsiteY5" fmla="*/ 7076000 h 7076000"/>
              <a:gd name="connsiteX6" fmla="*/ 1493966 w 2022987"/>
              <a:gd name="connsiteY6" fmla="*/ 6747404 h 7076000"/>
              <a:gd name="connsiteX7" fmla="*/ 1946708 w 2022987"/>
              <a:gd name="connsiteY7" fmla="*/ 4299173 h 7076000"/>
              <a:gd name="connsiteX8" fmla="*/ 75014 w 2022987"/>
              <a:gd name="connsiteY8" fmla="*/ 58210 h 7076000"/>
              <a:gd name="connsiteX9" fmla="*/ 0 w 2022987"/>
              <a:gd name="connsiteY9" fmla="*/ 21953 h 70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2987" h="7076000">
                <a:moveTo>
                  <a:pt x="41173" y="0"/>
                </a:moveTo>
                <a:lnTo>
                  <a:pt x="44783" y="1484"/>
                </a:lnTo>
                <a:cubicBezTo>
                  <a:pt x="1190855" y="571236"/>
                  <a:pt x="2022987" y="2279882"/>
                  <a:pt x="2022987" y="4299173"/>
                </a:cubicBezTo>
                <a:cubicBezTo>
                  <a:pt x="2022987" y="5231154"/>
                  <a:pt x="1845728" y="6096961"/>
                  <a:pt x="1542157" y="6815166"/>
                </a:cubicBezTo>
                <a:lnTo>
                  <a:pt x="1444633" y="7023616"/>
                </a:lnTo>
                <a:lnTo>
                  <a:pt x="1346384" y="7076000"/>
                </a:lnTo>
                <a:lnTo>
                  <a:pt x="1493966" y="6747404"/>
                </a:lnTo>
                <a:cubicBezTo>
                  <a:pt x="1780354" y="6042784"/>
                  <a:pt x="1946708" y="5202029"/>
                  <a:pt x="1946708" y="4299173"/>
                </a:cubicBezTo>
                <a:cubicBezTo>
                  <a:pt x="1946708" y="2342985"/>
                  <a:pt x="1165771" y="678330"/>
                  <a:pt x="75014" y="58210"/>
                </a:cubicBezTo>
                <a:lnTo>
                  <a:pt x="0" y="21953"/>
                </a:lnTo>
                <a:close/>
              </a:path>
            </a:pathLst>
          </a:cu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 userDrawn="1"/>
        </p:nvGrpSpPr>
        <p:grpSpPr>
          <a:xfrm rot="5400000">
            <a:off x="8706554" y="3397801"/>
            <a:ext cx="6660000" cy="87749"/>
            <a:chOff x="228136" y="157018"/>
            <a:chExt cx="11705246" cy="87749"/>
          </a:xfrm>
        </p:grpSpPr>
        <p:cxnSp>
          <p:nvCxnSpPr>
            <p:cNvPr id="20" name="直線接點 19"/>
            <p:cNvCxnSpPr/>
            <p:nvPr/>
          </p:nvCxnSpPr>
          <p:spPr>
            <a:xfrm>
              <a:off x="228136" y="157018"/>
              <a:ext cx="11705246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21" name="直線接點 20"/>
            <p:cNvCxnSpPr/>
            <p:nvPr/>
          </p:nvCxnSpPr>
          <p:spPr>
            <a:xfrm>
              <a:off x="228136" y="226294"/>
              <a:ext cx="11705246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pic>
        <p:nvPicPr>
          <p:cNvPr id="25" name="圖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11175" y="82225"/>
            <a:ext cx="5940256" cy="5952756"/>
          </a:xfrm>
          <a:custGeom>
            <a:avLst/>
            <a:gdLst>
              <a:gd name="connsiteX0" fmla="*/ 0 w 5940256"/>
              <a:gd name="connsiteY0" fmla="*/ 0 h 5952756"/>
              <a:gd name="connsiteX1" fmla="*/ 5940256 w 5940256"/>
              <a:gd name="connsiteY1" fmla="*/ 0 h 5952756"/>
              <a:gd name="connsiteX2" fmla="*/ 5940256 w 5940256"/>
              <a:gd name="connsiteY2" fmla="*/ 5952756 h 5952756"/>
              <a:gd name="connsiteX3" fmla="*/ 1001939 w 5940256"/>
              <a:gd name="connsiteY3" fmla="*/ 5952756 h 5952756"/>
              <a:gd name="connsiteX4" fmla="*/ 1001939 w 5940256"/>
              <a:gd name="connsiteY4" fmla="*/ 242747 h 5952756"/>
              <a:gd name="connsiteX5" fmla="*/ 0 w 5940256"/>
              <a:gd name="connsiteY5" fmla="*/ 242747 h 595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40256" h="5952756">
                <a:moveTo>
                  <a:pt x="0" y="0"/>
                </a:moveTo>
                <a:lnTo>
                  <a:pt x="5940256" y="0"/>
                </a:lnTo>
                <a:lnTo>
                  <a:pt x="5940256" y="5952756"/>
                </a:lnTo>
                <a:lnTo>
                  <a:pt x="1001939" y="5952756"/>
                </a:lnTo>
                <a:lnTo>
                  <a:pt x="1001939" y="242747"/>
                </a:lnTo>
                <a:lnTo>
                  <a:pt x="0" y="24274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3813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/>
          <a:srcRect l="274"/>
          <a:stretch/>
        </p:blipFill>
        <p:spPr>
          <a:xfrm>
            <a:off x="-9144" y="3661411"/>
            <a:ext cx="1220114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2022/8/16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30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2022/8/16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814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2022/8/16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806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2022/8/16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9850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2022/8/16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932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2022/8/16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8686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2022/8/16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0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2022/8/16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18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/>
          <a:srcRect l="274"/>
          <a:stretch/>
        </p:blipFill>
        <p:spPr>
          <a:xfrm>
            <a:off x="-9144" y="3670647"/>
            <a:ext cx="12201144" cy="3200400"/>
          </a:xfrm>
          <a:prstGeom prst="rect">
            <a:avLst/>
          </a:prstGeom>
        </p:spPr>
      </p:pic>
      <p:cxnSp>
        <p:nvCxnSpPr>
          <p:cNvPr id="3" name="直線接點 2"/>
          <p:cNvCxnSpPr/>
          <p:nvPr userDrawn="1"/>
        </p:nvCxnSpPr>
        <p:spPr>
          <a:xfrm>
            <a:off x="228136" y="93010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4" name="直線接點 3"/>
          <p:cNvCxnSpPr/>
          <p:nvPr userDrawn="1"/>
        </p:nvCxnSpPr>
        <p:spPr>
          <a:xfrm>
            <a:off x="228136" y="162286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2965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2022/8/16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382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2022/8/16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883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2022/8/16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3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>
          <a:xfrm>
            <a:off x="5659672" y="147874"/>
            <a:ext cx="6408000" cy="87749"/>
            <a:chOff x="5659672" y="147874"/>
            <a:chExt cx="6408000" cy="87749"/>
          </a:xfrm>
        </p:grpSpPr>
        <p:cxnSp>
          <p:nvCxnSpPr>
            <p:cNvPr id="6" name="直線接點 5"/>
            <p:cNvCxnSpPr/>
            <p:nvPr/>
          </p:nvCxnSpPr>
          <p:spPr>
            <a:xfrm>
              <a:off x="5659672" y="147874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7" name="直線接點 6"/>
            <p:cNvCxnSpPr/>
            <p:nvPr/>
          </p:nvCxnSpPr>
          <p:spPr>
            <a:xfrm>
              <a:off x="5659672" y="217150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sp>
        <p:nvSpPr>
          <p:cNvPr id="14" name="手繪多邊形 13"/>
          <p:cNvSpPr/>
          <p:nvPr userDrawn="1"/>
        </p:nvSpPr>
        <p:spPr>
          <a:xfrm>
            <a:off x="274320" y="-26508"/>
            <a:ext cx="5303520" cy="785460"/>
          </a:xfrm>
          <a:custGeom>
            <a:avLst/>
            <a:gdLst>
              <a:gd name="connsiteX0" fmla="*/ 10891 w 5303520"/>
              <a:gd name="connsiteY0" fmla="*/ 0 h 785460"/>
              <a:gd name="connsiteX1" fmla="*/ 5292630 w 5303520"/>
              <a:gd name="connsiteY1" fmla="*/ 0 h 785460"/>
              <a:gd name="connsiteX2" fmla="*/ 5303520 w 5303520"/>
              <a:gd name="connsiteY2" fmla="*/ 53943 h 785460"/>
              <a:gd name="connsiteX3" fmla="*/ 5303520 w 5303520"/>
              <a:gd name="connsiteY3" fmla="*/ 639153 h 785460"/>
              <a:gd name="connsiteX4" fmla="*/ 5157213 w 5303520"/>
              <a:gd name="connsiteY4" fmla="*/ 785460 h 785460"/>
              <a:gd name="connsiteX5" fmla="*/ 146307 w 5303520"/>
              <a:gd name="connsiteY5" fmla="*/ 785460 h 785460"/>
              <a:gd name="connsiteX6" fmla="*/ 0 w 5303520"/>
              <a:gd name="connsiteY6" fmla="*/ 639153 h 785460"/>
              <a:gd name="connsiteX7" fmla="*/ 0 w 5303520"/>
              <a:gd name="connsiteY7" fmla="*/ 53943 h 7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3520" h="785460">
                <a:moveTo>
                  <a:pt x="10891" y="0"/>
                </a:moveTo>
                <a:lnTo>
                  <a:pt x="5292630" y="0"/>
                </a:lnTo>
                <a:lnTo>
                  <a:pt x="5303520" y="53943"/>
                </a:lnTo>
                <a:lnTo>
                  <a:pt x="5303520" y="639153"/>
                </a:lnTo>
                <a:cubicBezTo>
                  <a:pt x="5303520" y="719956"/>
                  <a:pt x="5238016" y="785460"/>
                  <a:pt x="5157213" y="785460"/>
                </a:cubicBezTo>
                <a:lnTo>
                  <a:pt x="146307" y="785460"/>
                </a:lnTo>
                <a:cubicBezTo>
                  <a:pt x="65504" y="785460"/>
                  <a:pt x="0" y="719956"/>
                  <a:pt x="0" y="639153"/>
                </a:cubicBezTo>
                <a:lnTo>
                  <a:pt x="0" y="53943"/>
                </a:lnTo>
                <a:close/>
              </a:path>
            </a:pathLst>
          </a:custGeom>
          <a:solidFill>
            <a:srgbClr val="D6000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1" name="群組 10"/>
          <p:cNvGrpSpPr/>
          <p:nvPr userDrawn="1"/>
        </p:nvGrpSpPr>
        <p:grpSpPr>
          <a:xfrm>
            <a:off x="74757" y="143251"/>
            <a:ext cx="144000" cy="85323"/>
            <a:chOff x="83901" y="143251"/>
            <a:chExt cx="144000" cy="85323"/>
          </a:xfrm>
        </p:grpSpPr>
        <p:cxnSp>
          <p:nvCxnSpPr>
            <p:cNvPr id="12" name="直線接點 11"/>
            <p:cNvCxnSpPr/>
            <p:nvPr/>
          </p:nvCxnSpPr>
          <p:spPr>
            <a:xfrm rot="21120000">
              <a:off x="83901" y="14325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13" name="直線接點 12"/>
            <p:cNvCxnSpPr/>
            <p:nvPr/>
          </p:nvCxnSpPr>
          <p:spPr>
            <a:xfrm rot="21120000">
              <a:off x="83901" y="21010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52675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>
          <a:xfrm>
            <a:off x="5659672" y="147874"/>
            <a:ext cx="6408000" cy="87749"/>
            <a:chOff x="5659672" y="147874"/>
            <a:chExt cx="6408000" cy="87749"/>
          </a:xfrm>
        </p:grpSpPr>
        <p:cxnSp>
          <p:nvCxnSpPr>
            <p:cNvPr id="6" name="直線接點 5"/>
            <p:cNvCxnSpPr/>
            <p:nvPr/>
          </p:nvCxnSpPr>
          <p:spPr>
            <a:xfrm>
              <a:off x="5659672" y="147874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7" name="直線接點 6"/>
            <p:cNvCxnSpPr/>
            <p:nvPr/>
          </p:nvCxnSpPr>
          <p:spPr>
            <a:xfrm>
              <a:off x="5659672" y="217150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sp>
        <p:nvSpPr>
          <p:cNvPr id="14" name="手繪多邊形 13"/>
          <p:cNvSpPr/>
          <p:nvPr userDrawn="1"/>
        </p:nvSpPr>
        <p:spPr>
          <a:xfrm>
            <a:off x="274320" y="-26508"/>
            <a:ext cx="5303520" cy="785460"/>
          </a:xfrm>
          <a:custGeom>
            <a:avLst/>
            <a:gdLst>
              <a:gd name="connsiteX0" fmla="*/ 10891 w 5303520"/>
              <a:gd name="connsiteY0" fmla="*/ 0 h 785460"/>
              <a:gd name="connsiteX1" fmla="*/ 5292630 w 5303520"/>
              <a:gd name="connsiteY1" fmla="*/ 0 h 785460"/>
              <a:gd name="connsiteX2" fmla="*/ 5303520 w 5303520"/>
              <a:gd name="connsiteY2" fmla="*/ 53943 h 785460"/>
              <a:gd name="connsiteX3" fmla="*/ 5303520 w 5303520"/>
              <a:gd name="connsiteY3" fmla="*/ 639153 h 785460"/>
              <a:gd name="connsiteX4" fmla="*/ 5157213 w 5303520"/>
              <a:gd name="connsiteY4" fmla="*/ 785460 h 785460"/>
              <a:gd name="connsiteX5" fmla="*/ 146307 w 5303520"/>
              <a:gd name="connsiteY5" fmla="*/ 785460 h 785460"/>
              <a:gd name="connsiteX6" fmla="*/ 0 w 5303520"/>
              <a:gd name="connsiteY6" fmla="*/ 639153 h 785460"/>
              <a:gd name="connsiteX7" fmla="*/ 0 w 5303520"/>
              <a:gd name="connsiteY7" fmla="*/ 53943 h 7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3520" h="785460">
                <a:moveTo>
                  <a:pt x="10891" y="0"/>
                </a:moveTo>
                <a:lnTo>
                  <a:pt x="5292630" y="0"/>
                </a:lnTo>
                <a:lnTo>
                  <a:pt x="5303520" y="53943"/>
                </a:lnTo>
                <a:lnTo>
                  <a:pt x="5303520" y="639153"/>
                </a:lnTo>
                <a:cubicBezTo>
                  <a:pt x="5303520" y="719956"/>
                  <a:pt x="5238016" y="785460"/>
                  <a:pt x="5157213" y="785460"/>
                </a:cubicBezTo>
                <a:lnTo>
                  <a:pt x="146307" y="785460"/>
                </a:lnTo>
                <a:cubicBezTo>
                  <a:pt x="65504" y="785460"/>
                  <a:pt x="0" y="719956"/>
                  <a:pt x="0" y="639153"/>
                </a:cubicBezTo>
                <a:lnTo>
                  <a:pt x="0" y="53943"/>
                </a:lnTo>
                <a:close/>
              </a:path>
            </a:pathLst>
          </a:custGeom>
          <a:solidFill>
            <a:srgbClr val="D6000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1" name="群組 10"/>
          <p:cNvGrpSpPr/>
          <p:nvPr userDrawn="1"/>
        </p:nvGrpSpPr>
        <p:grpSpPr>
          <a:xfrm>
            <a:off x="74757" y="143251"/>
            <a:ext cx="144000" cy="85323"/>
            <a:chOff x="83901" y="143251"/>
            <a:chExt cx="144000" cy="85323"/>
          </a:xfrm>
        </p:grpSpPr>
        <p:cxnSp>
          <p:nvCxnSpPr>
            <p:cNvPr id="12" name="直線接點 11"/>
            <p:cNvCxnSpPr/>
            <p:nvPr/>
          </p:nvCxnSpPr>
          <p:spPr>
            <a:xfrm rot="21120000">
              <a:off x="83901" y="14325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13" name="直線接點 12"/>
            <p:cNvCxnSpPr/>
            <p:nvPr/>
          </p:nvCxnSpPr>
          <p:spPr>
            <a:xfrm rot="21120000">
              <a:off x="83901" y="21010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77133"/>
            <a:ext cx="12223528" cy="377885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802" y="6203233"/>
            <a:ext cx="762762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7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83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80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13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6F78A-D2FF-4539-A082-3F1E5A0B67D3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10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81" r:id="rId4"/>
    <p:sldLayoutId id="2147483682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47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" y="0"/>
            <a:ext cx="1218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9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5015346" y="3166937"/>
            <a:ext cx="6785156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300"/>
              </a:spcBef>
            </a:pPr>
            <a:r>
              <a:rPr lang="zh-TW" altLang="en-US" sz="4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來店用餐</a:t>
            </a:r>
            <a:endParaRPr lang="en-US" altLang="zh-TW" sz="48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  <a:p>
            <a:pPr algn="r">
              <a:spcBef>
                <a:spcPts val="300"/>
              </a:spcBef>
            </a:pPr>
            <a:r>
              <a:rPr lang="zh-TW" altLang="en-US" sz="4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現場等候時間預測</a:t>
            </a:r>
            <a:endParaRPr lang="id-ID" sz="48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75792" y="4775070"/>
            <a:ext cx="362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【</a:t>
            </a:r>
            <a:r>
              <a:rPr lang="zh-TW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不知名</a:t>
            </a: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】</a:t>
            </a:r>
            <a:r>
              <a:rPr lang="zh-TW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團隊 ． </a:t>
            </a: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2022.08.16</a:t>
            </a:r>
            <a:endParaRPr lang="en-US" altLang="zh-TW" dirty="0">
              <a:solidFill>
                <a:srgbClr val="000000"/>
              </a:solidFill>
              <a:latin typeface="Arial"/>
              <a:ea typeface="微软雅黑"/>
              <a:sym typeface="Source Han Sans K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414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485914" y="73520"/>
            <a:ext cx="3866217" cy="584775"/>
            <a:chOff x="368951" y="73520"/>
            <a:chExt cx="3866217" cy="584775"/>
          </a:xfrm>
        </p:grpSpPr>
        <p:sp>
          <p:nvSpPr>
            <p:cNvPr id="43" name="矩形 42"/>
            <p:cNvSpPr/>
            <p:nvPr/>
          </p:nvSpPr>
          <p:spPr>
            <a:xfrm>
              <a:off x="1511345" y="73520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資料相關問題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矩形 9"/>
          <p:cNvSpPr/>
          <p:nvPr/>
        </p:nvSpPr>
        <p:spPr>
          <a:xfrm>
            <a:off x="817647" y="1023369"/>
            <a:ext cx="1082902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請問排隊資料中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Queue_Type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排隊模式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的代碼分別指什麼意思呢？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342900">
              <a:spcBef>
                <a:spcPts val="1200"/>
              </a:spcBef>
              <a:buClr>
                <a:srgbClr val="D6000F"/>
              </a:buClr>
              <a:buFont typeface="+mj-lt"/>
              <a:buAutoNum type="arabicPeriod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一般排隊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342900">
              <a:spcBef>
                <a:spcPts val="1200"/>
              </a:spcBef>
              <a:buClr>
                <a:srgbClr val="D6000F"/>
              </a:buClr>
              <a:buFont typeface="+mj-lt"/>
              <a:buAutoNum type="arabicPeriod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預約排隊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實際資料紀錄的為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，請問該如何與上述對應呢？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27880" y="241273"/>
            <a:ext cx="45576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排隊資料表</a:t>
            </a:r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先前提問</a:t>
            </a:r>
          </a:p>
        </p:txBody>
      </p:sp>
    </p:spTree>
    <p:extLst>
      <p:ext uri="{BB962C8B-B14F-4D97-AF65-F5344CB8AC3E}">
        <p14:creationId xmlns:p14="http://schemas.microsoft.com/office/powerpoint/2010/main" val="195062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485914" y="73520"/>
            <a:ext cx="3866217" cy="584775"/>
            <a:chOff x="368951" y="73520"/>
            <a:chExt cx="3866217" cy="584775"/>
          </a:xfrm>
        </p:grpSpPr>
        <p:sp>
          <p:nvSpPr>
            <p:cNvPr id="43" name="矩形 42"/>
            <p:cNvSpPr/>
            <p:nvPr/>
          </p:nvSpPr>
          <p:spPr>
            <a:xfrm>
              <a:off x="1511345" y="73520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資料相關問題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文字方塊 7"/>
          <p:cNvSpPr txBox="1"/>
          <p:nvPr/>
        </p:nvSpPr>
        <p:spPr>
          <a:xfrm>
            <a:off x="5627880" y="241273"/>
            <a:ext cx="5352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內用訂單資料表</a:t>
            </a:r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先前提問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4" y="1034328"/>
            <a:ext cx="11239500" cy="10763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7647" y="2334486"/>
            <a:ext cx="1090776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請問有在內用訂單資料表中即代表有內用對嗎？若是則全部視為無需排隊即可入店用餐的客人是否可以呢？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請問判斷該用餐客戶是否經歷排隊的方式為以下哪種呢？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342900">
              <a:spcBef>
                <a:spcPts val="1200"/>
              </a:spcBef>
              <a:buClr>
                <a:srgbClr val="D6000F"/>
              </a:buClr>
              <a:buFont typeface="+mj-lt"/>
              <a:buAutoNum type="arabicParenR"/>
            </a:pP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r>
              <a:rPr lang="en-US" altLang="zh-TW" sz="14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OrderInside【Serial_Number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訂單編號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是否存在於</a:t>
            </a:r>
            <a:r>
              <a:rPr lang="en-US" altLang="zh-TW" sz="14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Queue【Serial_Number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訂單編號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中，若有則有排隊，若無則未排隊</a:t>
            </a:r>
          </a:p>
          <a:p>
            <a:pPr marL="540000" indent="-342900">
              <a:spcBef>
                <a:spcPts val="1200"/>
              </a:spcBef>
              <a:buClr>
                <a:srgbClr val="D6000F"/>
              </a:buClr>
              <a:buFont typeface="+mj-lt"/>
              <a:buAutoNum type="arabicParenR"/>
            </a:pP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en-US" altLang="zh-TW" sz="14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OrderInside【Queue_Time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排隊時間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表示未排隊，若有資料表示有排隊</a:t>
            </a:r>
            <a:endParaRPr lang="en-US" altLang="zh-TW" sz="14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請問該些資料是否包含團體訂位的客人呢？資料面中是否可以分辨出呢？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89" y="5161280"/>
            <a:ext cx="11210925" cy="76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7647" y="6133469"/>
            <a:ext cx="9793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請問在內用資料表中無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Queue_Time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的資料，若如前項理解，是否屬於正常的資料呢？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781089" y="4934984"/>
            <a:ext cx="1057040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79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485914" y="73520"/>
            <a:ext cx="3866217" cy="584775"/>
            <a:chOff x="368951" y="73520"/>
            <a:chExt cx="3866217" cy="584775"/>
          </a:xfrm>
        </p:grpSpPr>
        <p:sp>
          <p:nvSpPr>
            <p:cNvPr id="43" name="矩形 42"/>
            <p:cNvSpPr/>
            <p:nvPr/>
          </p:nvSpPr>
          <p:spPr>
            <a:xfrm>
              <a:off x="1511345" y="73520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資料相關問題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文字方塊 7"/>
          <p:cNvSpPr txBox="1"/>
          <p:nvPr/>
        </p:nvSpPr>
        <p:spPr>
          <a:xfrm>
            <a:off x="5627880" y="241273"/>
            <a:ext cx="5352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【</a:t>
            </a: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內用訂單資料表</a:t>
            </a:r>
            <a:r>
              <a:rPr kumimoji="0" lang="en-US" altLang="zh-TW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】</a:t>
            </a: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先前提問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42" y="2626981"/>
            <a:ext cx="11353800" cy="79057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905" y="3007486"/>
            <a:ext cx="2284095" cy="37090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85915" y="3742500"/>
            <a:ext cx="73280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請問判斷總人數的方式是否為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Adult_Count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大人人數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】+【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Kid_Count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小孩人數呢？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請問是否有建議的偵測或調整方式呢？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42" y="856945"/>
            <a:ext cx="10982325" cy="92392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51780" y="1730633"/>
            <a:ext cx="7328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請問兩者的產生情境分別為何呢？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781089" y="2302820"/>
            <a:ext cx="1057040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37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485914" y="73520"/>
            <a:ext cx="3866217" cy="584775"/>
            <a:chOff x="368951" y="73520"/>
            <a:chExt cx="3866217" cy="584775"/>
          </a:xfrm>
        </p:grpSpPr>
        <p:sp>
          <p:nvSpPr>
            <p:cNvPr id="43" name="矩形 42"/>
            <p:cNvSpPr/>
            <p:nvPr/>
          </p:nvSpPr>
          <p:spPr>
            <a:xfrm>
              <a:off x="1511345" y="73520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資料相關問題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文字方塊 7"/>
          <p:cNvSpPr txBox="1"/>
          <p:nvPr/>
        </p:nvSpPr>
        <p:spPr>
          <a:xfrm>
            <a:off x="5627880" y="241273"/>
            <a:ext cx="5352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【</a:t>
            </a: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內用訂單資料表</a:t>
            </a:r>
            <a:r>
              <a:rPr kumimoji="0" lang="en-US" altLang="zh-TW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】</a:t>
            </a: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先前提問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/>
          <a:srcRect t="9695"/>
          <a:stretch/>
        </p:blipFill>
        <p:spPr>
          <a:xfrm>
            <a:off x="236855" y="802639"/>
            <a:ext cx="11677650" cy="15826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880" y="2041071"/>
            <a:ext cx="6240780" cy="333756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14794" y="2372084"/>
            <a:ext cx="53052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請問是否有哪些項目建議一起排除？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排除方式為整個流水號相關皆排除，還是排除該點菜資料？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428" y="3449303"/>
            <a:ext cx="4158520" cy="337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485914" y="73520"/>
            <a:ext cx="3866217" cy="584775"/>
            <a:chOff x="368951" y="73520"/>
            <a:chExt cx="3866217" cy="584775"/>
          </a:xfrm>
        </p:grpSpPr>
        <p:sp>
          <p:nvSpPr>
            <p:cNvPr id="43" name="矩形 42"/>
            <p:cNvSpPr/>
            <p:nvPr/>
          </p:nvSpPr>
          <p:spPr>
            <a:xfrm>
              <a:off x="1511345" y="73520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資料相關問題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文字方塊 7"/>
          <p:cNvSpPr txBox="1"/>
          <p:nvPr/>
        </p:nvSpPr>
        <p:spPr>
          <a:xfrm>
            <a:off x="5627880" y="241273"/>
            <a:ext cx="5352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【</a:t>
            </a: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內用訂單資料表</a:t>
            </a:r>
            <a:r>
              <a:rPr kumimoji="0" lang="en-US" altLang="zh-TW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】</a:t>
            </a: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先前提問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80" y="972502"/>
            <a:ext cx="10877550" cy="8286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17647" y="1746052"/>
            <a:ext cx="93045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WalkOut_Time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離席時間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Edit_Time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最後編輯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的產生情境分別為何呢？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介在離席時間與最後編輯中間的時間，是否下一組客人有可能使用該桌呢？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5154" y="4255572"/>
            <a:ext cx="11662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請問內用資料團客判定方式為</a:t>
            </a:r>
            <a:r>
              <a:rPr lang="en-US" altLang="zh-TW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OrderInside.Team_Flag</a:t>
            </a:r>
            <a:r>
              <a:rPr lang="en-US" altLang="zh-TW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0</a:t>
            </a:r>
            <a:r>
              <a:rPr lang="zh-TW" altLang="en-US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 </a:t>
            </a:r>
            <a:r>
              <a:rPr lang="en-US" altLang="zh-TW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團客</a:t>
            </a:r>
            <a:r>
              <a:rPr lang="en-US" altLang="zh-TW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，請問兩者的情境為何呢？</a:t>
            </a:r>
            <a:endParaRPr kumimoji="0" lang="en-US" altLang="zh-TW" sz="18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781089" y="3582980"/>
            <a:ext cx="1057040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90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485914" y="73520"/>
            <a:ext cx="3866217" cy="584775"/>
            <a:chOff x="368951" y="73520"/>
            <a:chExt cx="3866217" cy="584775"/>
          </a:xfrm>
        </p:grpSpPr>
        <p:sp>
          <p:nvSpPr>
            <p:cNvPr id="43" name="矩形 42"/>
            <p:cNvSpPr/>
            <p:nvPr/>
          </p:nvSpPr>
          <p:spPr>
            <a:xfrm>
              <a:off x="1511345" y="73520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資料相關問題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文字方塊 7"/>
          <p:cNvSpPr txBox="1"/>
          <p:nvPr/>
        </p:nvSpPr>
        <p:spPr>
          <a:xfrm>
            <a:off x="5627880" y="241273"/>
            <a:ext cx="5352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en-US" altLang="zh-TW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【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內用訂單資料表</a:t>
            </a:r>
            <a:r>
              <a:rPr kumimoji="0" lang="en-US" altLang="zh-TW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】</a:t>
            </a: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先前提問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4" y="769937"/>
            <a:ext cx="11315700" cy="11525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860" y="1404144"/>
            <a:ext cx="6667500" cy="4133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60" y="1831245"/>
            <a:ext cx="10525125" cy="123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8106" y="3010980"/>
            <a:ext cx="1111350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綜合以上兩個問題，請問總桌數為何呢？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Table_No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無對應座位個數的資料，應該算幾個座位呢？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座位相關的欄位有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Table_No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桌號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Table_SubNo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子號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，請問是否需要使用到子號這個欄位呢？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空座位數量的計算方式是否為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所有桌號和用餐中的桌號比較，未被對應者即為空桌，再統計該些空桌的座位個數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請問以下這筆資料會是什麼情況呢？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總人數 ＞ 座位數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桌號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59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人桌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))</a:t>
            </a:r>
          </a:p>
          <a:p>
            <a:pPr>
              <a:spcBef>
                <a:spcPts val="1200"/>
              </a:spcBef>
              <a:buClr>
                <a:srgbClr val="D6000F"/>
              </a:buClr>
            </a:pP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桌位安排方式，是否一般會安排在位置數多於本次用餐總人數的桌數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endParaRPr lang="zh-TW" altLang="en-US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473" y="5571741"/>
            <a:ext cx="8201025" cy="5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0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485914" y="73520"/>
            <a:ext cx="3866217" cy="584775"/>
            <a:chOff x="368951" y="73520"/>
            <a:chExt cx="3866217" cy="584775"/>
          </a:xfrm>
        </p:grpSpPr>
        <p:sp>
          <p:nvSpPr>
            <p:cNvPr id="43" name="矩形 42"/>
            <p:cNvSpPr/>
            <p:nvPr/>
          </p:nvSpPr>
          <p:spPr>
            <a:xfrm>
              <a:off x="1511345" y="73520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資料相關問題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文字方塊 7"/>
          <p:cNvSpPr txBox="1"/>
          <p:nvPr/>
        </p:nvSpPr>
        <p:spPr>
          <a:xfrm>
            <a:off x="5627880" y="241273"/>
            <a:ext cx="5352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en-US" altLang="zh-TW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【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外用訂單資料表</a:t>
            </a:r>
            <a:r>
              <a:rPr kumimoji="0" lang="en-US" altLang="zh-TW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】</a:t>
            </a:r>
            <a:r>
              <a:rPr kumimoji="0" lang="zh-TW" altLang="en-US" sz="3000" b="1" i="0" u="none" strike="noStrike" kern="1200" cap="none" spc="100" normalizeH="0" baseline="0" noProof="0" dirty="0">
                <a:ln>
                  <a:noFill/>
                </a:ln>
                <a:solidFill>
                  <a:srgbClr val="D6000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先前提問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0" y="868362"/>
            <a:ext cx="9715500" cy="10572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902" y="1396999"/>
            <a:ext cx="5806440" cy="34861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47" y="4883149"/>
            <a:ext cx="8622506" cy="1457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66844" y="2362074"/>
            <a:ext cx="52120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請問以下這些欄位是否可用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Order_Achievement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資料計算出？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Final_Dish_Time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最後一道出餐時間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後是否即代表結束對該客人服務？還是應以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Edit_Time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最後編輯時間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作為判斷呢？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191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A6A47C9-D082-793C-6B8C-A865ACD9CAA0}"/>
              </a:ext>
            </a:extLst>
          </p:cNvPr>
          <p:cNvSpPr/>
          <p:nvPr/>
        </p:nvSpPr>
        <p:spPr>
          <a:xfrm>
            <a:off x="1147979" y="1033427"/>
            <a:ext cx="2045073" cy="4041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等候時間預測專案時程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103D6756-D90F-3CD5-B98B-F6E6EB8F7688}"/>
              </a:ext>
            </a:extLst>
          </p:cNvPr>
          <p:cNvCxnSpPr>
            <a:cxnSpLocks/>
            <a:stCxn id="8" idx="2"/>
          </p:cNvCxnSpPr>
          <p:nvPr/>
        </p:nvCxnSpPr>
        <p:spPr>
          <a:xfrm flipV="1">
            <a:off x="2741392" y="2193214"/>
            <a:ext cx="6845262" cy="17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BD8814D7-90AF-9B83-43D1-6450ACB9FF41}"/>
              </a:ext>
            </a:extLst>
          </p:cNvPr>
          <p:cNvGrpSpPr/>
          <p:nvPr/>
        </p:nvGrpSpPr>
        <p:grpSpPr>
          <a:xfrm>
            <a:off x="2451536" y="1638755"/>
            <a:ext cx="745174" cy="638971"/>
            <a:chOff x="4382230" y="2476596"/>
            <a:chExt cx="745174" cy="638971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C6E754DE-72D6-99BC-8A65-8651C6B8EE99}"/>
                </a:ext>
              </a:extLst>
            </p:cNvPr>
            <p:cNvSpPr/>
            <p:nvPr/>
          </p:nvSpPr>
          <p:spPr>
            <a:xfrm>
              <a:off x="4672086" y="2950104"/>
              <a:ext cx="165463" cy="16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B67E011-46FA-A8CF-D298-18853A28EE22}"/>
                </a:ext>
              </a:extLst>
            </p:cNvPr>
            <p:cNvSpPr/>
            <p:nvPr/>
          </p:nvSpPr>
          <p:spPr>
            <a:xfrm>
              <a:off x="4382230" y="2476596"/>
              <a:ext cx="745174" cy="32144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Jul.</a:t>
              </a:r>
              <a:endPara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988C49F-6270-4382-81F5-DE6FE7531EEB}"/>
              </a:ext>
            </a:extLst>
          </p:cNvPr>
          <p:cNvGrpSpPr/>
          <p:nvPr/>
        </p:nvGrpSpPr>
        <p:grpSpPr>
          <a:xfrm>
            <a:off x="4122087" y="1638575"/>
            <a:ext cx="745174" cy="639331"/>
            <a:chOff x="5342345" y="2476235"/>
            <a:chExt cx="745174" cy="639331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285062F-91CA-527E-F26D-53E9B3BBA79E}"/>
                </a:ext>
              </a:extLst>
            </p:cNvPr>
            <p:cNvSpPr/>
            <p:nvPr/>
          </p:nvSpPr>
          <p:spPr>
            <a:xfrm>
              <a:off x="5630028" y="2950103"/>
              <a:ext cx="165463" cy="16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EABBE7-63DA-1F76-3D27-30116F2AA373}"/>
                </a:ext>
              </a:extLst>
            </p:cNvPr>
            <p:cNvSpPr/>
            <p:nvPr/>
          </p:nvSpPr>
          <p:spPr>
            <a:xfrm>
              <a:off x="5342345" y="2476235"/>
              <a:ext cx="745174" cy="32144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Aug.</a:t>
              </a:r>
              <a:endPara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3FA2E31-B95C-1A89-0588-FA4A6FC03E29}"/>
              </a:ext>
            </a:extLst>
          </p:cNvPr>
          <p:cNvGrpSpPr/>
          <p:nvPr/>
        </p:nvGrpSpPr>
        <p:grpSpPr>
          <a:xfrm>
            <a:off x="5792638" y="1638575"/>
            <a:ext cx="745174" cy="639330"/>
            <a:chOff x="6298114" y="2476235"/>
            <a:chExt cx="745174" cy="639330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9A683AB3-C5FC-586B-827D-F897EAF7C46D}"/>
                </a:ext>
              </a:extLst>
            </p:cNvPr>
            <p:cNvSpPr/>
            <p:nvPr/>
          </p:nvSpPr>
          <p:spPr>
            <a:xfrm>
              <a:off x="6587970" y="2950102"/>
              <a:ext cx="165463" cy="16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2D77E9C-BF0C-3AEB-0D34-655A63589EA5}"/>
                </a:ext>
              </a:extLst>
            </p:cNvPr>
            <p:cNvSpPr/>
            <p:nvPr/>
          </p:nvSpPr>
          <p:spPr>
            <a:xfrm>
              <a:off x="6298114" y="2476235"/>
              <a:ext cx="745174" cy="32144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Sep.</a:t>
              </a:r>
              <a:endPara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F9F37D6-A191-BE07-C3FD-5A7D8E2FA4A2}"/>
              </a:ext>
            </a:extLst>
          </p:cNvPr>
          <p:cNvGrpSpPr/>
          <p:nvPr/>
        </p:nvGrpSpPr>
        <p:grpSpPr>
          <a:xfrm>
            <a:off x="7463189" y="1638576"/>
            <a:ext cx="745174" cy="639329"/>
            <a:chOff x="7253883" y="2476235"/>
            <a:chExt cx="745174" cy="639329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2ECBFCF1-128A-5A62-4DC4-0EE7BA14E60A}"/>
                </a:ext>
              </a:extLst>
            </p:cNvPr>
            <p:cNvSpPr/>
            <p:nvPr/>
          </p:nvSpPr>
          <p:spPr>
            <a:xfrm>
              <a:off x="7545912" y="2950101"/>
              <a:ext cx="165463" cy="16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0C1105D-E0EB-F4AD-F6B7-A96BC9565594}"/>
                </a:ext>
              </a:extLst>
            </p:cNvPr>
            <p:cNvSpPr/>
            <p:nvPr/>
          </p:nvSpPr>
          <p:spPr>
            <a:xfrm>
              <a:off x="7253883" y="2476235"/>
              <a:ext cx="745174" cy="32144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Oct.</a:t>
              </a:r>
              <a:endPara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D64A3E8-B8E1-8359-2C5F-89117198062C}"/>
              </a:ext>
            </a:extLst>
          </p:cNvPr>
          <p:cNvSpPr/>
          <p:nvPr/>
        </p:nvSpPr>
        <p:spPr>
          <a:xfrm>
            <a:off x="2737118" y="2450300"/>
            <a:ext cx="1998531" cy="4428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合約、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資料準備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0426160" y="3860886"/>
            <a:ext cx="1466282" cy="764485"/>
            <a:chOff x="8412633" y="4931880"/>
            <a:chExt cx="1466282" cy="76448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EB7007C-A338-284D-4797-E65A239C269E}"/>
                </a:ext>
              </a:extLst>
            </p:cNvPr>
            <p:cNvSpPr/>
            <p:nvPr/>
          </p:nvSpPr>
          <p:spPr>
            <a:xfrm>
              <a:off x="8412633" y="5226965"/>
              <a:ext cx="353932" cy="165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3B16DB2-422A-3554-6031-F8D90615E982}"/>
                </a:ext>
              </a:extLst>
            </p:cNvPr>
            <p:cNvSpPr/>
            <p:nvPr/>
          </p:nvSpPr>
          <p:spPr>
            <a:xfrm>
              <a:off x="8416987" y="5466450"/>
              <a:ext cx="353932" cy="16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33AB34-2225-7E95-4430-AC3F2C158A6F}"/>
                </a:ext>
              </a:extLst>
            </p:cNvPr>
            <p:cNvSpPr/>
            <p:nvPr/>
          </p:nvSpPr>
          <p:spPr>
            <a:xfrm>
              <a:off x="8412633" y="4976094"/>
              <a:ext cx="353932" cy="165800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6CAE655-C604-BA2C-3D49-BD11B3F2AABE}"/>
                </a:ext>
              </a:extLst>
            </p:cNvPr>
            <p:cNvSpPr/>
            <p:nvPr/>
          </p:nvSpPr>
          <p:spPr>
            <a:xfrm>
              <a:off x="8770919" y="5419366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專案結果產出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77000AC-B094-D3BD-092E-C2DA2AA5DC6D}"/>
                </a:ext>
              </a:extLst>
            </p:cNvPr>
            <p:cNvSpPr/>
            <p:nvPr/>
          </p:nvSpPr>
          <p:spPr>
            <a:xfrm>
              <a:off x="8766564" y="517136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分析過程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7B0F08A-4A87-8E95-A41E-A962EDA4B2A8}"/>
                </a:ext>
              </a:extLst>
            </p:cNvPr>
            <p:cNvSpPr/>
            <p:nvPr/>
          </p:nvSpPr>
          <p:spPr>
            <a:xfrm>
              <a:off x="8766564" y="4931880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前置作業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65F31070-DEA6-C19E-2126-78B5E33C8D3C}"/>
              </a:ext>
            </a:extLst>
          </p:cNvPr>
          <p:cNvSpPr/>
          <p:nvPr/>
        </p:nvSpPr>
        <p:spPr>
          <a:xfrm>
            <a:off x="7092839" y="4182571"/>
            <a:ext cx="1520736" cy="442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結果產出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文件、程式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D4B52A2-F070-D895-FA99-A9FF19397194}"/>
              </a:ext>
            </a:extLst>
          </p:cNvPr>
          <p:cNvGrpSpPr/>
          <p:nvPr/>
        </p:nvGrpSpPr>
        <p:grpSpPr>
          <a:xfrm>
            <a:off x="9133741" y="1636402"/>
            <a:ext cx="745174" cy="643677"/>
            <a:chOff x="8209652" y="2476235"/>
            <a:chExt cx="745174" cy="643677"/>
          </a:xfrm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AB36337-EE07-6764-0701-B5B69009D022}"/>
                </a:ext>
              </a:extLst>
            </p:cNvPr>
            <p:cNvSpPr/>
            <p:nvPr/>
          </p:nvSpPr>
          <p:spPr>
            <a:xfrm>
              <a:off x="8503854" y="2954449"/>
              <a:ext cx="165463" cy="16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001E843-8737-C75C-34EA-94A80376EFC3}"/>
                </a:ext>
              </a:extLst>
            </p:cNvPr>
            <p:cNvSpPr/>
            <p:nvPr/>
          </p:nvSpPr>
          <p:spPr>
            <a:xfrm>
              <a:off x="8209652" y="2476235"/>
              <a:ext cx="745174" cy="32144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Nov.</a:t>
              </a:r>
              <a:endParaRPr lang="zh-TW" altLang="en-US" sz="140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269E6361-B2E3-54FB-062B-1596270C1592}"/>
              </a:ext>
            </a:extLst>
          </p:cNvPr>
          <p:cNvSpPr/>
          <p:nvPr/>
        </p:nvSpPr>
        <p:spPr>
          <a:xfrm>
            <a:off x="1619728" y="67353"/>
            <a:ext cx="2723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專案</a:t>
            </a:r>
            <a:r>
              <a:rPr lang="zh-TW" altLang="en-US" sz="3200" b="1" spc="10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時程說明</a:t>
            </a:r>
            <a:endParaRPr lang="zh-TW" altLang="en-US" sz="3200" b="1" spc="100" dirty="0">
              <a:solidFill>
                <a:srgbClr val="FFFFFF">
                  <a:lumMod val="9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410F2EBD-7F56-2633-6620-71F05603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717" y1="48770" x2="30717" y2="48770"/>
                        <a14:foregroundMark x1="64846" y1="40574" x2="64846" y2="40574"/>
                        <a14:foregroundMark x1="20478" y1="48361" x2="20478" y2="48361"/>
                      </a14:backgroundRemoval>
                    </a14:imgEffect>
                  </a14:imgLayer>
                </a14:imgProps>
              </a:ext>
            </a:extLst>
          </a:blip>
          <a:srcRect l="14442" t="14545" r="11267" b="16833"/>
          <a:stretch/>
        </p:blipFill>
        <p:spPr>
          <a:xfrm>
            <a:off x="485914" y="232154"/>
            <a:ext cx="331733" cy="25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B0B39CD7-8BF3-2082-385D-BA28314A643E}"/>
              </a:ext>
            </a:extLst>
          </p:cNvPr>
          <p:cNvSpPr/>
          <p:nvPr/>
        </p:nvSpPr>
        <p:spPr>
          <a:xfrm>
            <a:off x="2737118" y="3026833"/>
            <a:ext cx="1672653" cy="44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外部資料收集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0889CD4-A96C-E4BF-8033-77043F26F4F2}"/>
              </a:ext>
            </a:extLst>
          </p:cNvPr>
          <p:cNvSpPr/>
          <p:nvPr/>
        </p:nvSpPr>
        <p:spPr>
          <a:xfrm>
            <a:off x="4492501" y="3026833"/>
            <a:ext cx="1672653" cy="44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資料問題釐清與清理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衍生相關變數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736377D-D89F-1B29-08C7-9AF35CB9F1F1}"/>
              </a:ext>
            </a:extLst>
          </p:cNvPr>
          <p:cNvSpPr/>
          <p:nvPr/>
        </p:nvSpPr>
        <p:spPr>
          <a:xfrm>
            <a:off x="6164023" y="3604702"/>
            <a:ext cx="1689184" cy="44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模型建置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</a:p>
          <a:p>
            <a:pPr algn="ctr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優化模型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6208407" y="890193"/>
            <a:ext cx="1627369" cy="681516"/>
            <a:chOff x="5890456" y="1316512"/>
            <a:chExt cx="1627369" cy="681516"/>
          </a:xfrm>
        </p:grpSpPr>
        <p:sp>
          <p:nvSpPr>
            <p:cNvPr id="4" name="L-圖案 3"/>
            <p:cNvSpPr/>
            <p:nvPr/>
          </p:nvSpPr>
          <p:spPr>
            <a:xfrm rot="-2700000">
              <a:off x="6596140" y="1782028"/>
              <a:ext cx="216000" cy="216000"/>
            </a:xfrm>
            <a:prstGeom prst="corner">
              <a:avLst>
                <a:gd name="adj1" fmla="val 29841"/>
                <a:gd name="adj2" fmla="val 27825"/>
              </a:avLst>
            </a:prstGeom>
            <a:solidFill>
              <a:srgbClr val="D6000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5890456" y="1316512"/>
              <a:ext cx="1627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400" b="1" spc="100" dirty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2018</a:t>
              </a:r>
              <a:r>
                <a:rPr lang="zh-TW" altLang="en-US" sz="1400" b="1" spc="100" dirty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年測試資料</a:t>
              </a:r>
              <a:endParaRPr lang="en-US" altLang="zh-TW" sz="14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b="1" spc="100" dirty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預估驗測時間</a:t>
              </a: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4851773" y="1037972"/>
            <a:ext cx="954107" cy="533737"/>
            <a:chOff x="6227087" y="1464291"/>
            <a:chExt cx="954107" cy="533737"/>
          </a:xfrm>
        </p:grpSpPr>
        <p:sp>
          <p:nvSpPr>
            <p:cNvPr id="40" name="L-圖案 39"/>
            <p:cNvSpPr/>
            <p:nvPr/>
          </p:nvSpPr>
          <p:spPr>
            <a:xfrm rot="-2700000">
              <a:off x="6596140" y="1782028"/>
              <a:ext cx="216000" cy="216000"/>
            </a:xfrm>
            <a:prstGeom prst="corner">
              <a:avLst>
                <a:gd name="adj1" fmla="val 29841"/>
                <a:gd name="adj2" fmla="val 27825"/>
              </a:avLst>
            </a:prstGeom>
            <a:solidFill>
              <a:srgbClr val="D6000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227087" y="1464291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 b="1" spc="100" dirty="0">
                  <a:solidFill>
                    <a:srgbClr val="D6000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目前位置</a:t>
              </a:r>
            </a:p>
          </p:txBody>
        </p:sp>
      </p:grpSp>
      <p:sp>
        <p:nvSpPr>
          <p:cNvPr id="43" name="文字方塊 42"/>
          <p:cNvSpPr txBox="1"/>
          <p:nvPr/>
        </p:nvSpPr>
        <p:spPr>
          <a:xfrm>
            <a:off x="5627880" y="241273"/>
            <a:ext cx="2967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時程規劃與進度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21CDD0D-7A8F-902B-2FBC-DE523D71302A}"/>
              </a:ext>
            </a:extLst>
          </p:cNvPr>
          <p:cNvSpPr/>
          <p:nvPr/>
        </p:nvSpPr>
        <p:spPr>
          <a:xfrm>
            <a:off x="443107" y="4863566"/>
            <a:ext cx="11203946" cy="18532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圓角矩形 8">
            <a:extLst>
              <a:ext uri="{FF2B5EF4-FFF2-40B4-BE49-F238E27FC236}">
                <a16:creationId xmlns:a16="http://schemas.microsoft.com/office/drawing/2014/main" id="{353F55A8-9035-6245-4565-EF5CA59451F0}"/>
              </a:ext>
            </a:extLst>
          </p:cNvPr>
          <p:cNvSpPr/>
          <p:nvPr/>
        </p:nvSpPr>
        <p:spPr>
          <a:xfrm>
            <a:off x="617628" y="5028365"/>
            <a:ext cx="1451510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進度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891539" y="5594405"/>
            <a:ext cx="247375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外部數據蒐集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初版衍生變數清單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546467" y="5594405"/>
            <a:ext cx="225574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進行中</a:t>
            </a: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資料檢視與確認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變數開發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83386" y="5594405"/>
            <a:ext cx="334578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Wingdings" panose="05000000000000000000" pitchFamily="2" charset="2"/>
              <a:buChar char="l"/>
            </a:pP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尚未開始</a:t>
            </a:r>
            <a:r>
              <a:rPr lang="en-US" altLang="zh-TW" sz="16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模型建立與優化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000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效度檢視與變數重要性產出</a:t>
            </a:r>
            <a:endParaRPr lang="en-US" altLang="zh-TW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859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4851538" y="3166936"/>
            <a:ext cx="6785156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Q</a:t>
            </a:r>
            <a:r>
              <a:rPr kumimoji="0" lang="en-US" altLang="zh-TW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&amp;</a:t>
            </a:r>
            <a:r>
              <a:rPr kumimoji="0" lang="en-US" altLang="zh-TW" sz="66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A</a:t>
            </a:r>
            <a:endParaRPr kumimoji="0" lang="en-US" altLang="zh-TW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報告完畢，謝謝聆聽</a:t>
            </a:r>
            <a:endParaRPr kumimoji="0" lang="id-ID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46433" y="5013849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【</a:t>
            </a:r>
            <a:r>
              <a:rPr kumimoji="0" lang="zh-TW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不知名</a:t>
            </a:r>
            <a:r>
              <a:rPr kumimoji="0" lang="en-US" altLang="zh-TW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】</a:t>
            </a:r>
            <a:r>
              <a:rPr kumimoji="0" lang="zh-TW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團隊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Source Han Sans K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34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342685" y="1296007"/>
            <a:ext cx="4467314" cy="3717689"/>
            <a:chOff x="4013501" y="1146904"/>
            <a:chExt cx="4467314" cy="3717689"/>
          </a:xfrm>
        </p:grpSpPr>
        <p:sp>
          <p:nvSpPr>
            <p:cNvPr id="3" name="TextBox 9"/>
            <p:cNvSpPr txBox="1">
              <a:spLocks noChangeArrowheads="1"/>
            </p:cNvSpPr>
            <p:nvPr/>
          </p:nvSpPr>
          <p:spPr bwMode="auto">
            <a:xfrm>
              <a:off x="4708177" y="1191691"/>
              <a:ext cx="1477444" cy="315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62" tIns="34281" rIns="68562" bIns="34281">
              <a:spAutoFit/>
            </a:bodyPr>
            <a:lstStyle/>
            <a:p>
              <a:pPr algn="dist"/>
              <a:endParaRPr lang="en-US" altLang="zh-CN" sz="1600" b="1" spc="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 Medium" panose="020B0600000000000000" pitchFamily="34" charset="-128"/>
                <a:ea typeface="Source Han Sans K Medium" panose="020B0600000000000000" pitchFamily="34" charset="-128"/>
                <a:cs typeface="+mn-ea"/>
                <a:sym typeface="字魂55号-龙吟手书" panose="00000500000000000000" pitchFamily="2" charset="-122"/>
              </a:endParaRPr>
            </a:p>
          </p:txBody>
        </p:sp>
        <p:sp>
          <p:nvSpPr>
            <p:cNvPr id="4" name="TextBox 17"/>
            <p:cNvSpPr txBox="1">
              <a:spLocks noChangeArrowheads="1"/>
            </p:cNvSpPr>
            <p:nvPr/>
          </p:nvSpPr>
          <p:spPr bwMode="auto">
            <a:xfrm>
              <a:off x="4849515" y="1200965"/>
              <a:ext cx="3285158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訓練</a:t>
              </a:r>
              <a:r>
                <a:rPr lang="en-US" altLang="zh-TW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/</a:t>
              </a: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測試母體確認</a:t>
              </a:r>
              <a:endParaRPr lang="en-US" altLang="zh-CN" sz="1000" spc="100" dirty="0">
                <a:ln w="9525" cmpd="sng">
                  <a:noFill/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字魂55号-龙吟手书" panose="00000500000000000000" pitchFamily="2" charset="-122"/>
              </a:endParaRPr>
            </a:p>
          </p:txBody>
        </p:sp>
        <p:cxnSp>
          <p:nvCxnSpPr>
            <p:cNvPr id="5" name="原创设计师QQ598969553          _3"/>
            <p:cNvCxnSpPr/>
            <p:nvPr/>
          </p:nvCxnSpPr>
          <p:spPr>
            <a:xfrm>
              <a:off x="4160815" y="1811861"/>
              <a:ext cx="4320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6" name="原创设计师QQ598969553          _7"/>
            <p:cNvSpPr txBox="1"/>
            <p:nvPr/>
          </p:nvSpPr>
          <p:spPr>
            <a:xfrm>
              <a:off x="4013501" y="1146904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D6000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01</a:t>
              </a:r>
              <a:endParaRPr lang="zh-CN" altLang="en-US" sz="3200" b="1" i="1" dirty="0">
                <a:solidFill>
                  <a:srgbClr val="D6000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7" name="原创设计师QQ598969553          _3"/>
            <p:cNvCxnSpPr/>
            <p:nvPr/>
          </p:nvCxnSpPr>
          <p:spPr>
            <a:xfrm>
              <a:off x="4160813" y="2595090"/>
              <a:ext cx="4320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8" name="原创设计师QQ598969553          _7"/>
            <p:cNvSpPr txBox="1"/>
            <p:nvPr/>
          </p:nvSpPr>
          <p:spPr>
            <a:xfrm>
              <a:off x="4013501" y="1930133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B69E6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02</a:t>
              </a:r>
              <a:endParaRPr lang="zh-CN" altLang="en-US" sz="3200" b="1" i="1" dirty="0">
                <a:solidFill>
                  <a:srgbClr val="B69E6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9" name="原创设计师QQ598969553          _3"/>
            <p:cNvCxnSpPr/>
            <p:nvPr/>
          </p:nvCxnSpPr>
          <p:spPr>
            <a:xfrm>
              <a:off x="4160815" y="3378319"/>
              <a:ext cx="4320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10" name="原创设计师QQ598969553          _7"/>
            <p:cNvSpPr txBox="1"/>
            <p:nvPr/>
          </p:nvSpPr>
          <p:spPr>
            <a:xfrm>
              <a:off x="4013501" y="2713362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D6000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03</a:t>
              </a:r>
              <a:endParaRPr lang="zh-CN" altLang="en-US" sz="3200" b="1" i="1" dirty="0">
                <a:solidFill>
                  <a:srgbClr val="D6000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11" name="原创设计师QQ598969553          _3"/>
            <p:cNvCxnSpPr/>
            <p:nvPr/>
          </p:nvCxnSpPr>
          <p:spPr>
            <a:xfrm>
              <a:off x="4160813" y="4161548"/>
              <a:ext cx="4320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12" name="原创设计师QQ598969553          _7"/>
            <p:cNvSpPr txBox="1"/>
            <p:nvPr/>
          </p:nvSpPr>
          <p:spPr>
            <a:xfrm>
              <a:off x="4013501" y="3496591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B69E6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04</a:t>
              </a:r>
              <a:endParaRPr lang="zh-CN" altLang="en-US" sz="3200" b="1" i="1" dirty="0">
                <a:solidFill>
                  <a:srgbClr val="B69E6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3" name="TextBox 17"/>
            <p:cNvSpPr txBox="1">
              <a:spLocks noChangeArrowheads="1"/>
            </p:cNvSpPr>
            <p:nvPr/>
          </p:nvSpPr>
          <p:spPr bwMode="auto">
            <a:xfrm>
              <a:off x="4849515" y="1984194"/>
              <a:ext cx="2369843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訓練過程說明</a:t>
              </a:r>
              <a:endParaRPr lang="en-US" altLang="zh-CN" sz="1000" spc="100" dirty="0">
                <a:ln w="9525" cmpd="sng">
                  <a:noFill/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字魂55号-龙吟手书" panose="00000500000000000000" pitchFamily="2" charset="-122"/>
              </a:endParaRPr>
            </a:p>
          </p:txBody>
        </p:sp>
        <p:sp>
          <p:nvSpPr>
            <p:cNvPr id="14" name="TextBox 17"/>
            <p:cNvSpPr txBox="1">
              <a:spLocks noChangeArrowheads="1"/>
            </p:cNvSpPr>
            <p:nvPr/>
          </p:nvSpPr>
          <p:spPr bwMode="auto">
            <a:xfrm>
              <a:off x="4849515" y="2767423"/>
              <a:ext cx="2369843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衍生變數說明</a:t>
              </a:r>
              <a:endParaRPr lang="en-US" altLang="zh-CN" sz="1000" spc="100" dirty="0">
                <a:ln w="9525" cmpd="sng">
                  <a:noFill/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字魂55号-龙吟手书" panose="00000500000000000000" pitchFamily="2" charset="-122"/>
              </a:endParaRP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4849515" y="3550652"/>
              <a:ext cx="2369843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資料相關問題</a:t>
              </a:r>
              <a:endParaRPr lang="en-US" altLang="zh-CN" sz="1000" spc="100" dirty="0">
                <a:ln w="9525" cmpd="sng">
                  <a:noFill/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字魂55号-龙吟手书" panose="00000500000000000000" pitchFamily="2" charset="-122"/>
              </a:endParaRPr>
            </a:p>
          </p:txBody>
        </p:sp>
        <p:sp>
          <p:nvSpPr>
            <p:cNvPr id="16" name="TextBox 17"/>
            <p:cNvSpPr txBox="1">
              <a:spLocks noChangeArrowheads="1"/>
            </p:cNvSpPr>
            <p:nvPr/>
          </p:nvSpPr>
          <p:spPr bwMode="auto">
            <a:xfrm>
              <a:off x="4849515" y="4333879"/>
              <a:ext cx="2369843" cy="5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2" tIns="34281" rIns="68562" bIns="34281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zh-TW" altLang="en-US" sz="2800" b="1" spc="100" dirty="0">
                  <a:ln w="9525" cmpd="sng">
                    <a:noFill/>
                    <a:prstDash val="solid"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字魂55号-龙吟手书" panose="00000500000000000000" pitchFamily="2" charset="-122"/>
                </a:rPr>
                <a:t>專案時程說明</a:t>
              </a:r>
              <a:endParaRPr lang="en-US" altLang="zh-CN" sz="1000" spc="100" dirty="0">
                <a:ln w="9525" cmpd="sng">
                  <a:noFill/>
                  <a:prstDash val="solid"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字魂55号-龙吟手书" panose="00000500000000000000" pitchFamily="2" charset="-122"/>
              </a:endParaRPr>
            </a:p>
          </p:txBody>
        </p:sp>
        <p:sp>
          <p:nvSpPr>
            <p:cNvPr id="17" name="原创设计师QQ598969553          _7"/>
            <p:cNvSpPr txBox="1"/>
            <p:nvPr/>
          </p:nvSpPr>
          <p:spPr>
            <a:xfrm>
              <a:off x="4013501" y="4279818"/>
              <a:ext cx="7676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4230">
                <a:defRPr/>
              </a:pPr>
              <a:r>
                <a:rPr lang="en-US" altLang="zh-CN" sz="3200" b="1" i="1" dirty="0">
                  <a:solidFill>
                    <a:srgbClr val="D6000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05</a:t>
              </a:r>
              <a:endParaRPr lang="zh-CN" altLang="en-US" sz="3200" b="1" i="1" dirty="0">
                <a:solidFill>
                  <a:srgbClr val="D6000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924778" y="1496815"/>
            <a:ext cx="945642" cy="3316073"/>
            <a:chOff x="1864074" y="1134213"/>
            <a:chExt cx="945642" cy="3316073"/>
          </a:xfrm>
        </p:grpSpPr>
        <p:grpSp>
          <p:nvGrpSpPr>
            <p:cNvPr id="19" name="群組 18"/>
            <p:cNvGrpSpPr/>
            <p:nvPr/>
          </p:nvGrpSpPr>
          <p:grpSpPr>
            <a:xfrm>
              <a:off x="1864074" y="1704114"/>
              <a:ext cx="945642" cy="2176272"/>
              <a:chOff x="1066153" y="799894"/>
              <a:chExt cx="945642" cy="2176272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2"/>
              <a:srcRect l="1" t="1172" r="720" b="345"/>
              <a:stretch/>
            </p:blipFill>
            <p:spPr>
              <a:xfrm>
                <a:off x="1066153" y="799894"/>
                <a:ext cx="945642" cy="217627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3" name="群組 22"/>
              <p:cNvGrpSpPr/>
              <p:nvPr/>
            </p:nvGrpSpPr>
            <p:grpSpPr>
              <a:xfrm>
                <a:off x="1088370" y="1159771"/>
                <a:ext cx="901208" cy="1456519"/>
                <a:chOff x="10740320" y="1151981"/>
                <a:chExt cx="901208" cy="14565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>
                  <a:off x="10872215" y="1151981"/>
                  <a:ext cx="612649" cy="1328828"/>
                  <a:chOff x="10908191" y="1059671"/>
                  <a:chExt cx="612649" cy="1328828"/>
                </a:xfrm>
              </p:grpSpPr>
              <p:pic>
                <p:nvPicPr>
                  <p:cNvPr id="26" name="圖片 25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639" b="89759" l="10000" r="100000">
                                <a14:foregroundMark x1="74348" y1="57229" x2="74348" y2="57229"/>
                                <a14:foregroundMark x1="79565" y1="60241" x2="79565" y2="60241"/>
                                <a14:foregroundMark x1="65217" y1="40964" x2="65217" y2="40964"/>
                                <a14:foregroundMark x1="70870" y1="48795" x2="70870" y2="48795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5990" t="23305" r="55749" b="14044"/>
                  <a:stretch/>
                </p:blipFill>
                <p:spPr>
                  <a:xfrm>
                    <a:off x="10981344" y="1059671"/>
                    <a:ext cx="502920" cy="594360"/>
                  </a:xfrm>
                  <a:prstGeom prst="rect">
                    <a:avLst/>
                  </a:prstGeom>
                </p:spPr>
              </p:pic>
              <p:pic>
                <p:nvPicPr>
                  <p:cNvPr id="27" name="圖片 26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639" b="89759" l="10000" r="100000">
                                <a14:foregroundMark x1="74348" y1="57229" x2="74348" y2="57229"/>
                                <a14:foregroundMark x1="79565" y1="60241" x2="79565" y2="60241"/>
                                <a14:foregroundMark x1="65217" y1="40964" x2="65217" y2="40964"/>
                                <a14:foregroundMark x1="70870" y1="48795" x2="70870" y2="48795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48345" t="18199" r="5045" b="7273"/>
                  <a:stretch/>
                </p:blipFill>
                <p:spPr>
                  <a:xfrm>
                    <a:off x="10908191" y="1681463"/>
                    <a:ext cx="612649" cy="7070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矩形 24"/>
                <p:cNvSpPr/>
                <p:nvPr/>
              </p:nvSpPr>
              <p:spPr>
                <a:xfrm>
                  <a:off x="10740320" y="2393056"/>
                  <a:ext cx="901208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800" b="1" spc="1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Script" panose="030B0504020000000003" pitchFamily="66" charset="0"/>
                      <a:ea typeface="Source Han Sans K Medium" panose="020B0600000000000000" pitchFamily="34" charset="-128"/>
                      <a:cs typeface="+mn-ea"/>
                      <a:sym typeface="字魂55号-龙吟手书" panose="00000500000000000000" pitchFamily="2" charset="-122"/>
                    </a:rPr>
                    <a:t>CONTENTS</a:t>
                  </a:r>
                </a:p>
              </p:txBody>
            </p:sp>
          </p:grpSp>
        </p:grp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9708" y="1134213"/>
              <a:ext cx="714375" cy="504825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9708" y="3945461"/>
              <a:ext cx="714375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01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D6A64E3-AB5E-D9A9-A6F6-12E2D3E336F0}"/>
              </a:ext>
            </a:extLst>
          </p:cNvPr>
          <p:cNvGrpSpPr/>
          <p:nvPr/>
        </p:nvGrpSpPr>
        <p:grpSpPr>
          <a:xfrm>
            <a:off x="485914" y="67353"/>
            <a:ext cx="4473112" cy="584775"/>
            <a:chOff x="368951" y="67353"/>
            <a:chExt cx="4473112" cy="5847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E919957-FD99-0A28-2B80-5866414BBC8A}"/>
                </a:ext>
              </a:extLst>
            </p:cNvPr>
            <p:cNvSpPr/>
            <p:nvPr/>
          </p:nvSpPr>
          <p:spPr>
            <a:xfrm>
              <a:off x="1077891" y="67353"/>
              <a:ext cx="376417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訓練</a:t>
              </a:r>
              <a:r>
                <a:rPr lang="en-US" altLang="zh-TW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/</a:t>
              </a:r>
              <a:r>
                <a:rPr lang="zh-TW" altLang="en-US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測試母體確認</a:t>
              </a: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8B84C24-9036-1BEC-CDB9-C1916A48C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4CE00E4A-00AF-1804-EAB1-5F32E56B9CBC}"/>
              </a:ext>
            </a:extLst>
          </p:cNvPr>
          <p:cNvSpPr/>
          <p:nvPr/>
        </p:nvSpPr>
        <p:spPr>
          <a:xfrm>
            <a:off x="624794" y="908774"/>
            <a:ext cx="3483185" cy="42460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32641D-3F6A-07C3-26F1-B3308BDED535}"/>
              </a:ext>
            </a:extLst>
          </p:cNvPr>
          <p:cNvSpPr/>
          <p:nvPr/>
        </p:nvSpPr>
        <p:spPr>
          <a:xfrm>
            <a:off x="4354407" y="908772"/>
            <a:ext cx="3483185" cy="42460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015560-6098-C617-34A4-51C724EB740F}"/>
              </a:ext>
            </a:extLst>
          </p:cNvPr>
          <p:cNvSpPr/>
          <p:nvPr/>
        </p:nvSpPr>
        <p:spPr>
          <a:xfrm>
            <a:off x="8084020" y="908772"/>
            <a:ext cx="3483185" cy="42460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F437FC88-6E46-5FEC-3AD0-169937978E78}"/>
              </a:ext>
            </a:extLst>
          </p:cNvPr>
          <p:cNvSpPr/>
          <p:nvPr/>
        </p:nvSpPr>
        <p:spPr>
          <a:xfrm>
            <a:off x="1375020" y="1089860"/>
            <a:ext cx="1982733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不用排隊直接用餐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D4E478A-9068-B14B-E480-6C8670332E0D}"/>
              </a:ext>
            </a:extLst>
          </p:cNvPr>
          <p:cNvSpPr/>
          <p:nvPr/>
        </p:nvSpPr>
        <p:spPr>
          <a:xfrm>
            <a:off x="5104633" y="1094885"/>
            <a:ext cx="1982733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排隊但放棄用餐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06A2B73-6D95-66DE-D14B-E8B44C67CE53}"/>
              </a:ext>
            </a:extLst>
          </p:cNvPr>
          <p:cNvSpPr/>
          <p:nvPr/>
        </p:nvSpPr>
        <p:spPr>
          <a:xfrm>
            <a:off x="8834246" y="1089860"/>
            <a:ext cx="1982733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排隊用餐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99F793-FD70-AF04-D3CF-F309A070F1D1}"/>
              </a:ext>
            </a:extLst>
          </p:cNvPr>
          <p:cNvSpPr/>
          <p:nvPr/>
        </p:nvSpPr>
        <p:spPr>
          <a:xfrm>
            <a:off x="624794" y="5359958"/>
            <a:ext cx="10942411" cy="10046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排除預約排隊原時間序流水號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Reserve_No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前置子母為「Ａ」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B0DBDFC-E4E2-F5C6-C494-259BD12B1A8E}"/>
              </a:ext>
            </a:extLst>
          </p:cNvPr>
          <p:cNvGrpSpPr/>
          <p:nvPr/>
        </p:nvGrpSpPr>
        <p:grpSpPr>
          <a:xfrm>
            <a:off x="4810231" y="2094555"/>
            <a:ext cx="2571538" cy="844530"/>
            <a:chOff x="4522780" y="2217616"/>
            <a:chExt cx="2571538" cy="844530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58CC5AC-96EE-2351-A63B-B81DD46522AA}"/>
                </a:ext>
              </a:extLst>
            </p:cNvPr>
            <p:cNvSpPr txBox="1"/>
            <p:nvPr/>
          </p:nvSpPr>
          <p:spPr>
            <a:xfrm>
              <a:off x="4551121" y="2217616"/>
              <a:ext cx="2514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Oueue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「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Reserve_No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」不為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Null</a:t>
              </a:r>
              <a:endPara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29E34C4-8B89-8DF3-0EA7-721F8D7A8452}"/>
                </a:ext>
              </a:extLst>
            </p:cNvPr>
            <p:cNvSpPr txBox="1"/>
            <p:nvPr/>
          </p:nvSpPr>
          <p:spPr>
            <a:xfrm>
              <a:off x="4522780" y="2785147"/>
              <a:ext cx="2571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Oueue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「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Serial_Number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」為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Null</a:t>
              </a:r>
              <a:endPara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BA9F973-5AE9-2FCA-C497-732EB088960A}"/>
                </a:ext>
              </a:extLst>
            </p:cNvPr>
            <p:cNvSpPr txBox="1"/>
            <p:nvPr/>
          </p:nvSpPr>
          <p:spPr>
            <a:xfrm>
              <a:off x="5639272" y="252558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且</a:t>
              </a: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5785324-1762-4043-8B8B-662385499276}"/>
              </a:ext>
            </a:extLst>
          </p:cNvPr>
          <p:cNvSpPr txBox="1"/>
          <p:nvPr/>
        </p:nvSpPr>
        <p:spPr>
          <a:xfrm>
            <a:off x="973940" y="2669357"/>
            <a:ext cx="2779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Orderinside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Queue_Time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」為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3F5C97A-073E-029C-36B9-74E03D5A2C8C}"/>
              </a:ext>
            </a:extLst>
          </p:cNvPr>
          <p:cNvGrpSpPr/>
          <p:nvPr/>
        </p:nvGrpSpPr>
        <p:grpSpPr>
          <a:xfrm>
            <a:off x="8439839" y="1956055"/>
            <a:ext cx="2725426" cy="1604850"/>
            <a:chOff x="8439838" y="2114301"/>
            <a:chExt cx="2725426" cy="1604850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EED734DA-51E2-DB99-59D2-87FBCB9FAD0D}"/>
                </a:ext>
              </a:extLst>
            </p:cNvPr>
            <p:cNvSpPr txBox="1"/>
            <p:nvPr/>
          </p:nvSpPr>
          <p:spPr>
            <a:xfrm>
              <a:off x="8545123" y="2114301"/>
              <a:ext cx="2514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Oueue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「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Reserve_No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」不為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Null</a:t>
              </a:r>
              <a:endPara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73E8FB5-8C4B-163F-96F3-E0BB054DA559}"/>
                </a:ext>
              </a:extLst>
            </p:cNvPr>
            <p:cNvSpPr txBox="1"/>
            <p:nvPr/>
          </p:nvSpPr>
          <p:spPr>
            <a:xfrm>
              <a:off x="8439838" y="2681832"/>
              <a:ext cx="27254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Oueue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「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Serial_Number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」不為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Null</a:t>
              </a:r>
              <a:endPara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3093107-FB5C-9739-7360-0A9F301A8410}"/>
                </a:ext>
              </a:extLst>
            </p:cNvPr>
            <p:cNvSpPr txBox="1"/>
            <p:nvPr/>
          </p:nvSpPr>
          <p:spPr>
            <a:xfrm>
              <a:off x="9633274" y="2422269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且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F21B9F3-216E-13A8-4D63-BEE3FA301C8E}"/>
                </a:ext>
              </a:extLst>
            </p:cNvPr>
            <p:cNvSpPr txBox="1"/>
            <p:nvPr/>
          </p:nvSpPr>
          <p:spPr>
            <a:xfrm>
              <a:off x="9633274" y="300141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且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0D0AA1B-CCD7-2A36-6466-FD5C7D265765}"/>
                </a:ext>
              </a:extLst>
            </p:cNvPr>
            <p:cNvSpPr txBox="1"/>
            <p:nvPr/>
          </p:nvSpPr>
          <p:spPr>
            <a:xfrm>
              <a:off x="8491936" y="3257486"/>
              <a:ext cx="2621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Oueue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「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Serial_Number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」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出現於</a:t>
              </a:r>
              <a:endPara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Orderinside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「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200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Serial_Number</a:t>
              </a:r>
              <a:r>
                <a:rPr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」</a:t>
              </a:r>
              <a:endPara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B111FFF-3488-4DC7-CDBF-A818DE63D1A9}"/>
              </a:ext>
            </a:extLst>
          </p:cNvPr>
          <p:cNvSpPr txBox="1"/>
          <p:nvPr/>
        </p:nvSpPr>
        <p:spPr>
          <a:xfrm>
            <a:off x="774570" y="4219079"/>
            <a:ext cx="3183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佔</a:t>
            </a:r>
            <a:r>
              <a:rPr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Orderinside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的總客戶數約</a:t>
            </a:r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92.4%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45FFB35A-5530-AA59-663B-8CC09ED9F2FF}"/>
              </a:ext>
            </a:extLst>
          </p:cNvPr>
          <p:cNvSpPr/>
          <p:nvPr/>
        </p:nvSpPr>
        <p:spPr>
          <a:xfrm>
            <a:off x="5384276" y="5245906"/>
            <a:ext cx="1423447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</a:t>
            </a:r>
          </a:p>
        </p:txBody>
      </p:sp>
      <p:sp>
        <p:nvSpPr>
          <p:cNvPr id="29" name="＞形箭號 28">
            <a:extLst>
              <a:ext uri="{FF2B5EF4-FFF2-40B4-BE49-F238E27FC236}">
                <a16:creationId xmlns:a16="http://schemas.microsoft.com/office/drawing/2014/main" id="{10BAE06A-075B-D40B-691B-CE298FBC9924}"/>
              </a:ext>
            </a:extLst>
          </p:cNvPr>
          <p:cNvSpPr/>
          <p:nvPr/>
        </p:nvSpPr>
        <p:spPr>
          <a:xfrm rot="16200000">
            <a:off x="2184107" y="4955209"/>
            <a:ext cx="351693" cy="579146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0" name="＞形箭號 29">
            <a:extLst>
              <a:ext uri="{FF2B5EF4-FFF2-40B4-BE49-F238E27FC236}">
                <a16:creationId xmlns:a16="http://schemas.microsoft.com/office/drawing/2014/main" id="{749661BF-5D57-6AB2-5AFC-25A56EBADE3E}"/>
              </a:ext>
            </a:extLst>
          </p:cNvPr>
          <p:cNvSpPr/>
          <p:nvPr/>
        </p:nvSpPr>
        <p:spPr>
          <a:xfrm rot="16200000">
            <a:off x="9626706" y="4955209"/>
            <a:ext cx="351693" cy="579146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48D9C36-DC64-EBF7-5EFF-9B001F3EE45A}"/>
              </a:ext>
            </a:extLst>
          </p:cNvPr>
          <p:cNvSpPr txBox="1"/>
          <p:nvPr/>
        </p:nvSpPr>
        <p:spPr>
          <a:xfrm>
            <a:off x="739355" y="168406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條件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4FCBBF6-7747-AD75-70DE-948C8164EC9C}"/>
              </a:ext>
            </a:extLst>
          </p:cNvPr>
          <p:cNvSpPr txBox="1"/>
          <p:nvPr/>
        </p:nvSpPr>
        <p:spPr>
          <a:xfrm>
            <a:off x="4597624" y="169567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條件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C00DF79-62DB-BDD9-B7E7-A32318CE7303}"/>
              </a:ext>
            </a:extLst>
          </p:cNvPr>
          <p:cNvSpPr txBox="1"/>
          <p:nvPr/>
        </p:nvSpPr>
        <p:spPr>
          <a:xfrm>
            <a:off x="8273254" y="168011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條件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01170E1-0A0C-0C6C-D0CE-47E259E37660}"/>
              </a:ext>
            </a:extLst>
          </p:cNvPr>
          <p:cNvSpPr txBox="1"/>
          <p:nvPr/>
        </p:nvSpPr>
        <p:spPr>
          <a:xfrm>
            <a:off x="739355" y="382132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客群分析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A63AF74-23F6-26C6-EE85-368A9A97EA5E}"/>
              </a:ext>
            </a:extLst>
          </p:cNvPr>
          <p:cNvSpPr txBox="1"/>
          <p:nvPr/>
        </p:nvSpPr>
        <p:spPr>
          <a:xfrm>
            <a:off x="4597624" y="382132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客群分析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8DB1670-89E2-B825-2A98-20A7D5794416}"/>
              </a:ext>
            </a:extLst>
          </p:cNvPr>
          <p:cNvSpPr txBox="1"/>
          <p:nvPr/>
        </p:nvSpPr>
        <p:spPr>
          <a:xfrm>
            <a:off x="4605868" y="4263191"/>
            <a:ext cx="3183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佔</a:t>
            </a:r>
            <a:r>
              <a:rPr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Oueue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的總客戶數約</a:t>
            </a:r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91%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CD4D58A-97A4-CED8-883A-264070EA2C49}"/>
              </a:ext>
            </a:extLst>
          </p:cNvPr>
          <p:cNvSpPr txBox="1"/>
          <p:nvPr/>
        </p:nvSpPr>
        <p:spPr>
          <a:xfrm>
            <a:off x="8212156" y="37658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客群分析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BAC4B38-51A8-F225-545F-BA1F7A31230F}"/>
              </a:ext>
            </a:extLst>
          </p:cNvPr>
          <p:cNvSpPr txBox="1"/>
          <p:nvPr/>
        </p:nvSpPr>
        <p:spPr>
          <a:xfrm>
            <a:off x="8089053" y="4127075"/>
            <a:ext cx="3183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佔</a:t>
            </a:r>
            <a:r>
              <a:rPr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Oueue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的總客戶數</a:t>
            </a:r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8.41%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A7282F7-B85B-6C71-41EC-510BA816F4B7}"/>
              </a:ext>
            </a:extLst>
          </p:cNvPr>
          <p:cNvSpPr txBox="1"/>
          <p:nvPr/>
        </p:nvSpPr>
        <p:spPr>
          <a:xfrm>
            <a:off x="8089053" y="4429654"/>
            <a:ext cx="3183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佔</a:t>
            </a:r>
            <a:r>
              <a:rPr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Orderinside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的總客戶數</a:t>
            </a:r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7.18%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51CD3DE-B9E7-045C-94C4-2421F91268AB}"/>
              </a:ext>
            </a:extLst>
          </p:cNvPr>
          <p:cNvSpPr txBox="1"/>
          <p:nvPr/>
        </p:nvSpPr>
        <p:spPr>
          <a:xfrm>
            <a:off x="8089053" y="4732233"/>
            <a:ext cx="365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51,073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客戶數但其中有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筆無排隊時間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40ED4ED-DE4E-6388-60E9-0B06A63040C4}"/>
              </a:ext>
            </a:extLst>
          </p:cNvPr>
          <p:cNvSpPr txBox="1"/>
          <p:nvPr/>
        </p:nvSpPr>
        <p:spPr>
          <a:xfrm>
            <a:off x="4622175" y="4573328"/>
            <a:ext cx="3183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共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554,588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客戶數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2BCF9A9-7A0B-3CA4-118A-577F3E6E21F8}"/>
              </a:ext>
            </a:extLst>
          </p:cNvPr>
          <p:cNvSpPr txBox="1"/>
          <p:nvPr/>
        </p:nvSpPr>
        <p:spPr>
          <a:xfrm>
            <a:off x="774570" y="4526856"/>
            <a:ext cx="3183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共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657,541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客戶數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8D575D2-8587-2DCE-CA03-2E3D761FEA59}"/>
              </a:ext>
            </a:extLst>
          </p:cNvPr>
          <p:cNvSpPr txBox="1"/>
          <p:nvPr/>
        </p:nvSpPr>
        <p:spPr>
          <a:xfrm>
            <a:off x="8439839" y="6345735"/>
            <a:ext cx="3230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以上使用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2016-2017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年資料進行檢視與分析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A654896-69EA-93EA-33F6-25828B1F2917}"/>
              </a:ext>
            </a:extLst>
          </p:cNvPr>
          <p:cNvSpPr txBox="1"/>
          <p:nvPr/>
        </p:nvSpPr>
        <p:spPr>
          <a:xfrm>
            <a:off x="817647" y="2096574"/>
            <a:ext cx="3091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Orderinside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Serial_Number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」不為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FA7DDA9-F9E4-CF50-E280-AFD02D87077E}"/>
              </a:ext>
            </a:extLst>
          </p:cNvPr>
          <p:cNvSpPr txBox="1"/>
          <p:nvPr/>
        </p:nvSpPr>
        <p:spPr>
          <a:xfrm>
            <a:off x="2194338" y="240435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且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4567179-DC4F-99FA-98C0-40FC45D3D075}"/>
              </a:ext>
            </a:extLst>
          </p:cNvPr>
          <p:cNvSpPr/>
          <p:nvPr/>
        </p:nvSpPr>
        <p:spPr>
          <a:xfrm>
            <a:off x="7946379" y="784927"/>
            <a:ext cx="3799169" cy="44609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DB4F018-CE1A-07E0-2F91-87E8504A8463}"/>
              </a:ext>
            </a:extLst>
          </p:cNvPr>
          <p:cNvSpPr txBox="1"/>
          <p:nvPr/>
        </p:nvSpPr>
        <p:spPr>
          <a:xfrm>
            <a:off x="8992073" y="420378"/>
            <a:ext cx="1620957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此客群為目標預測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5CF6CFE-CA43-1031-E9B2-A5BFF179FDE5}"/>
              </a:ext>
            </a:extLst>
          </p:cNvPr>
          <p:cNvSpPr txBox="1"/>
          <p:nvPr/>
        </p:nvSpPr>
        <p:spPr>
          <a:xfrm>
            <a:off x="802246" y="3241581"/>
            <a:ext cx="318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排除</a:t>
            </a:r>
            <a:r>
              <a:rPr kumimoji="1" lang="en-US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order_achievement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「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Product_No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」含員工餐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共只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536)</a:t>
            </a: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16B4504-6166-AA97-FE5C-5B507BB67076}"/>
              </a:ext>
            </a:extLst>
          </p:cNvPr>
          <p:cNvSpPr txBox="1"/>
          <p:nvPr/>
        </p:nvSpPr>
        <p:spPr>
          <a:xfrm>
            <a:off x="2224785" y="2983532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且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5627880" y="241273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</a:t>
            </a:r>
          </a:p>
        </p:txBody>
      </p:sp>
    </p:spTree>
    <p:extLst>
      <p:ext uri="{BB962C8B-B14F-4D97-AF65-F5344CB8AC3E}">
        <p14:creationId xmlns:p14="http://schemas.microsoft.com/office/powerpoint/2010/main" val="424889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39EF380-CD29-7D87-6A92-2A3211E7D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717" y1="48770" x2="30717" y2="48770"/>
                        <a14:foregroundMark x1="64846" y1="40574" x2="64846" y2="40574"/>
                        <a14:foregroundMark x1="20478" y1="48361" x2="20478" y2="48361"/>
                      </a14:backgroundRemoval>
                    </a14:imgEffect>
                  </a14:imgLayer>
                </a14:imgProps>
              </a:ext>
            </a:extLst>
          </a:blip>
          <a:srcRect l="14442" t="14545" r="11267" b="16833"/>
          <a:stretch/>
        </p:blipFill>
        <p:spPr>
          <a:xfrm>
            <a:off x="485914" y="232154"/>
            <a:ext cx="331733" cy="25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A80F05F-4A51-85F9-02C7-1E0F129903C4}"/>
              </a:ext>
            </a:extLst>
          </p:cNvPr>
          <p:cNvSpPr txBox="1"/>
          <p:nvPr/>
        </p:nvSpPr>
        <p:spPr>
          <a:xfrm>
            <a:off x="404994" y="1005363"/>
            <a:ext cx="640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訂單編號出現在queue但不出現在orderinside ，共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1491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76584B-EA44-881A-154E-0BA0369AB005}"/>
              </a:ext>
            </a:extLst>
          </p:cNvPr>
          <p:cNvSpPr txBox="1"/>
          <p:nvPr/>
        </p:nvSpPr>
        <p:spPr>
          <a:xfrm>
            <a:off x="404994" y="2909596"/>
            <a:ext cx="769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訂單編號出現在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orderinside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但不出現在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queue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，但有等候時間，共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26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6D9858-4321-7B3B-BC43-D38B307E6103}"/>
              </a:ext>
            </a:extLst>
          </p:cNvPr>
          <p:cNvSpPr txBox="1"/>
          <p:nvPr/>
        </p:nvSpPr>
        <p:spPr>
          <a:xfrm>
            <a:off x="404994" y="4922679"/>
            <a:ext cx="673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訂單編號出現在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queue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orderinside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但沒有排隊時間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，共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8932BBD-DE14-56C3-9142-55094432E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78" y="3388540"/>
            <a:ext cx="4442315" cy="13127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61271C1-626F-672B-607F-3321481AB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891"/>
          <a:stretch/>
        </p:blipFill>
        <p:spPr>
          <a:xfrm>
            <a:off x="1150878" y="1484307"/>
            <a:ext cx="3492500" cy="11963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BDB0356-52EE-17D4-5D91-2146C266D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78" y="5407849"/>
            <a:ext cx="5030121" cy="112944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E919957-FD99-0A28-2B80-5866414BBC8A}"/>
              </a:ext>
            </a:extLst>
          </p:cNvPr>
          <p:cNvSpPr/>
          <p:nvPr/>
        </p:nvSpPr>
        <p:spPr>
          <a:xfrm>
            <a:off x="1194854" y="67353"/>
            <a:ext cx="3764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訓練</a:t>
            </a:r>
            <a:r>
              <a:rPr lang="en-US" altLang="zh-TW" sz="32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/</a:t>
            </a:r>
            <a:r>
              <a:rPr lang="zh-TW" altLang="en-US" sz="32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測試母體確認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627880" y="241273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相關問題</a:t>
            </a:r>
          </a:p>
        </p:txBody>
      </p:sp>
    </p:spTree>
    <p:extLst>
      <p:ext uri="{BB962C8B-B14F-4D97-AF65-F5344CB8AC3E}">
        <p14:creationId xmlns:p14="http://schemas.microsoft.com/office/powerpoint/2010/main" val="183453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AFA7AE32-E3FF-2F96-C4F6-4F929C7A139E}"/>
              </a:ext>
            </a:extLst>
          </p:cNvPr>
          <p:cNvSpPr/>
          <p:nvPr/>
        </p:nvSpPr>
        <p:spPr>
          <a:xfrm>
            <a:off x="4590688" y="3721343"/>
            <a:ext cx="7349055" cy="28106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21CDD0D-7A8F-902B-2FBC-DE523D71302A}"/>
              </a:ext>
            </a:extLst>
          </p:cNvPr>
          <p:cNvSpPr/>
          <p:nvPr/>
        </p:nvSpPr>
        <p:spPr>
          <a:xfrm>
            <a:off x="4590689" y="852444"/>
            <a:ext cx="7349055" cy="28106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BE22EDB-46BF-E868-88B8-EADECB1D5ED1}"/>
              </a:ext>
            </a:extLst>
          </p:cNvPr>
          <p:cNvSpPr/>
          <p:nvPr/>
        </p:nvSpPr>
        <p:spPr>
          <a:xfrm>
            <a:off x="316992" y="856379"/>
            <a:ext cx="4179021" cy="56678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735C60-8985-330F-8671-12FEC151DCD5}"/>
              </a:ext>
            </a:extLst>
          </p:cNvPr>
          <p:cNvSpPr/>
          <p:nvPr/>
        </p:nvSpPr>
        <p:spPr>
          <a:xfrm>
            <a:off x="1603868" y="60135"/>
            <a:ext cx="2723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訓練過程說明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DF629D-FC02-E13E-8100-985F552B6E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717" y1="48770" x2="30717" y2="48770"/>
                        <a14:foregroundMark x1="64846" y1="40574" x2="64846" y2="40574"/>
                        <a14:foregroundMark x1="20478" y1="48361" x2="20478" y2="48361"/>
                      </a14:backgroundRemoval>
                    </a14:imgEffect>
                  </a14:imgLayer>
                </a14:imgProps>
              </a:ext>
            </a:extLst>
          </a:blip>
          <a:srcRect l="14442" t="14545" r="11267" b="16833"/>
          <a:stretch/>
        </p:blipFill>
        <p:spPr>
          <a:xfrm>
            <a:off x="485914" y="232154"/>
            <a:ext cx="331733" cy="25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" name="直線單箭頭接點 8">
            <a:extLst>
              <a:ext uri="{FF2B5EF4-FFF2-40B4-BE49-F238E27FC236}">
                <a16:creationId xmlns:a16="http://schemas.microsoft.com/office/drawing/2014/main" id="{79CEE84E-FD46-F8A8-DFA7-7647F7C9EED7}"/>
              </a:ext>
            </a:extLst>
          </p:cNvPr>
          <p:cNvCxnSpPr>
            <a:cxnSpLocks/>
          </p:cNvCxnSpPr>
          <p:nvPr/>
        </p:nvCxnSpPr>
        <p:spPr>
          <a:xfrm flipV="1">
            <a:off x="5243334" y="2457600"/>
            <a:ext cx="6524090" cy="30447"/>
          </a:xfrm>
          <a:prstGeom prst="straightConnector1">
            <a:avLst/>
          </a:prstGeom>
          <a:ln w="38100">
            <a:solidFill>
              <a:srgbClr val="262E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sḻïḍe">
            <a:extLst>
              <a:ext uri="{FF2B5EF4-FFF2-40B4-BE49-F238E27FC236}">
                <a16:creationId xmlns:a16="http://schemas.microsoft.com/office/drawing/2014/main" id="{CF5FA73A-3711-7F6A-8D28-6AFAD0B9290E}"/>
              </a:ext>
            </a:extLst>
          </p:cNvPr>
          <p:cNvSpPr/>
          <p:nvPr/>
        </p:nvSpPr>
        <p:spPr>
          <a:xfrm>
            <a:off x="8691571" y="2361214"/>
            <a:ext cx="253667" cy="253667"/>
          </a:xfrm>
          <a:prstGeom prst="ellipse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40000" lnSpcReduction="20000"/>
          </a:bodyPr>
          <a:lstStyle/>
          <a:p>
            <a:pPr algn="ctr"/>
            <a:endParaRPr lang="zh-CN" altLang="en-US" b="1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isḻïḍe">
            <a:extLst>
              <a:ext uri="{FF2B5EF4-FFF2-40B4-BE49-F238E27FC236}">
                <a16:creationId xmlns:a16="http://schemas.microsoft.com/office/drawing/2014/main" id="{44A2BB98-A868-4948-6109-EF40B4217548}"/>
              </a:ext>
            </a:extLst>
          </p:cNvPr>
          <p:cNvSpPr/>
          <p:nvPr/>
        </p:nvSpPr>
        <p:spPr>
          <a:xfrm>
            <a:off x="10613076" y="2338097"/>
            <a:ext cx="253667" cy="253667"/>
          </a:xfrm>
          <a:prstGeom prst="ellipse">
            <a:avLst/>
          </a:prstGeom>
          <a:solidFill>
            <a:srgbClr val="00C8A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40000" lnSpcReduction="20000"/>
          </a:bodyPr>
          <a:lstStyle/>
          <a:p>
            <a:pPr algn="ctr"/>
            <a:endParaRPr lang="zh-CN" altLang="en-US" b="1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7" name="弧線 6">
            <a:extLst>
              <a:ext uri="{FF2B5EF4-FFF2-40B4-BE49-F238E27FC236}">
                <a16:creationId xmlns:a16="http://schemas.microsoft.com/office/drawing/2014/main" id="{2426478E-6635-0C14-0CCA-FF85BE4E1EF3}"/>
              </a:ext>
            </a:extLst>
          </p:cNvPr>
          <p:cNvSpPr/>
          <p:nvPr/>
        </p:nvSpPr>
        <p:spPr>
          <a:xfrm rot="19018204">
            <a:off x="8515567" y="1961003"/>
            <a:ext cx="2421325" cy="2304675"/>
          </a:xfrm>
          <a:prstGeom prst="arc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1D177D1-111C-7033-9D9B-8428DA8F0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392" y="1483461"/>
            <a:ext cx="603719" cy="603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1EDA5E2-7FE8-3D04-B3EB-3514BF803ECA}"/>
              </a:ext>
            </a:extLst>
          </p:cNvPr>
          <p:cNvSpPr txBox="1"/>
          <p:nvPr/>
        </p:nvSpPr>
        <p:spPr>
          <a:xfrm>
            <a:off x="8298043" y="270834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取號碼牌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5AA471-FD2A-C266-CC1B-89A0BDC63F06}"/>
              </a:ext>
            </a:extLst>
          </p:cNvPr>
          <p:cNvSpPr txBox="1"/>
          <p:nvPr/>
        </p:nvSpPr>
        <p:spPr>
          <a:xfrm>
            <a:off x="10032023" y="270834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進入餐廳用餐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D794E2B-4774-0574-2525-5D7E4F8946F4}"/>
              </a:ext>
            </a:extLst>
          </p:cNvPr>
          <p:cNvSpPr txBox="1"/>
          <p:nvPr/>
        </p:nvSpPr>
        <p:spPr>
          <a:xfrm>
            <a:off x="9254604" y="161451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等候時間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5E96825-52E7-AB12-F2E2-66C7799CA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417500" y="1483461"/>
            <a:ext cx="603720" cy="60372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B8F5BE-FCAF-74A2-5D1C-9A0ACE88BBB4}"/>
              </a:ext>
            </a:extLst>
          </p:cNvPr>
          <p:cNvSpPr txBox="1"/>
          <p:nvPr/>
        </p:nvSpPr>
        <p:spPr>
          <a:xfrm>
            <a:off x="6150491" y="127557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過去歷史資料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CF22B89-309B-D93F-EEF4-C324CBB505D2}"/>
              </a:ext>
            </a:extLst>
          </p:cNvPr>
          <p:cNvCxnSpPr>
            <a:cxnSpLocks/>
          </p:cNvCxnSpPr>
          <p:nvPr/>
        </p:nvCxnSpPr>
        <p:spPr>
          <a:xfrm>
            <a:off x="5243334" y="3046894"/>
            <a:ext cx="0" cy="2573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C4B4B48-773B-0290-915F-F48B8AC1D28E}"/>
              </a:ext>
            </a:extLst>
          </p:cNvPr>
          <p:cNvCxnSpPr>
            <a:cxnSpLocks/>
          </p:cNvCxnSpPr>
          <p:nvPr/>
        </p:nvCxnSpPr>
        <p:spPr>
          <a:xfrm>
            <a:off x="8827303" y="3046894"/>
            <a:ext cx="0" cy="2573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0CF2AA7-01F0-F653-B903-CF16C2CBC069}"/>
              </a:ext>
            </a:extLst>
          </p:cNvPr>
          <p:cNvCxnSpPr>
            <a:cxnSpLocks/>
          </p:cNvCxnSpPr>
          <p:nvPr/>
        </p:nvCxnSpPr>
        <p:spPr>
          <a:xfrm>
            <a:off x="10726310" y="3046894"/>
            <a:ext cx="0" cy="2573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786E41F-9FC2-7713-5FC1-6A7EF5616B7E}"/>
              </a:ext>
            </a:extLst>
          </p:cNvPr>
          <p:cNvCxnSpPr>
            <a:cxnSpLocks/>
          </p:cNvCxnSpPr>
          <p:nvPr/>
        </p:nvCxnSpPr>
        <p:spPr>
          <a:xfrm>
            <a:off x="5243334" y="3177738"/>
            <a:ext cx="54829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887381F-35FC-EE38-FD37-809FF86CD647}"/>
              </a:ext>
            </a:extLst>
          </p:cNvPr>
          <p:cNvSpPr txBox="1"/>
          <p:nvPr/>
        </p:nvSpPr>
        <p:spPr>
          <a:xfrm>
            <a:off x="6115938" y="320462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產製相關衍生變數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3E27C2-7294-E1AA-82EC-AF4A857B805C}"/>
              </a:ext>
            </a:extLst>
          </p:cNvPr>
          <p:cNvSpPr txBox="1"/>
          <p:nvPr/>
        </p:nvSpPr>
        <p:spPr>
          <a:xfrm>
            <a:off x="9192543" y="32046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目標變數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E0B15F-7E19-25A3-275B-FFF2CCFF1D77}"/>
              </a:ext>
            </a:extLst>
          </p:cNvPr>
          <p:cNvSpPr/>
          <p:nvPr/>
        </p:nvSpPr>
        <p:spPr>
          <a:xfrm>
            <a:off x="1244632" y="1963128"/>
            <a:ext cx="2950109" cy="29541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Training Data(80%)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F4359A9-15FE-7B5E-DEAF-E3078CD77294}"/>
              </a:ext>
            </a:extLst>
          </p:cNvPr>
          <p:cNvSpPr/>
          <p:nvPr/>
        </p:nvSpPr>
        <p:spPr>
          <a:xfrm>
            <a:off x="1244632" y="4917264"/>
            <a:ext cx="2950109" cy="529252"/>
          </a:xfrm>
          <a:prstGeom prst="rect">
            <a:avLst/>
          </a:prstGeom>
          <a:solidFill>
            <a:srgbClr val="9BB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Validation Data(20%)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408BCA3-3F0B-880D-29A0-334140EAE818}"/>
              </a:ext>
            </a:extLst>
          </p:cNvPr>
          <p:cNvSpPr/>
          <p:nvPr/>
        </p:nvSpPr>
        <p:spPr>
          <a:xfrm>
            <a:off x="1244632" y="5443181"/>
            <a:ext cx="2950109" cy="529252"/>
          </a:xfrm>
          <a:prstGeom prst="rect">
            <a:avLst/>
          </a:prstGeom>
          <a:solidFill>
            <a:srgbClr val="C04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Testing Data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92E2A39-A45D-4E4E-CB15-63035AC6DE6E}"/>
              </a:ext>
            </a:extLst>
          </p:cNvPr>
          <p:cNvSpPr txBox="1"/>
          <p:nvPr/>
        </p:nvSpPr>
        <p:spPr>
          <a:xfrm>
            <a:off x="489312" y="30097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2016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759B5C6-08F7-BB84-9705-2FA1BC735D39}"/>
              </a:ext>
            </a:extLst>
          </p:cNvPr>
          <p:cNvSpPr txBox="1"/>
          <p:nvPr/>
        </p:nvSpPr>
        <p:spPr>
          <a:xfrm>
            <a:off x="489312" y="41062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2017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F7E5429-051B-D27A-2B61-3D0FFED5BA0B}"/>
              </a:ext>
            </a:extLst>
          </p:cNvPr>
          <p:cNvSpPr txBox="1"/>
          <p:nvPr/>
        </p:nvSpPr>
        <p:spPr>
          <a:xfrm>
            <a:off x="489311" y="55376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2018</a:t>
            </a:r>
            <a:endParaRPr kumimoji="1" lang="zh-TW" altLang="en-US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F07AE0F-D1E1-8AD1-E39B-2C3B36F70D5B}"/>
              </a:ext>
            </a:extLst>
          </p:cNvPr>
          <p:cNvCxnSpPr>
            <a:cxnSpLocks/>
          </p:cNvCxnSpPr>
          <p:nvPr/>
        </p:nvCxnSpPr>
        <p:spPr>
          <a:xfrm>
            <a:off x="815683" y="3398058"/>
            <a:ext cx="0" cy="6287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78CEFC4-8C52-511E-5D4B-AC9EFC535B36}"/>
              </a:ext>
            </a:extLst>
          </p:cNvPr>
          <p:cNvCxnSpPr>
            <a:cxnSpLocks/>
          </p:cNvCxnSpPr>
          <p:nvPr/>
        </p:nvCxnSpPr>
        <p:spPr>
          <a:xfrm flipH="1" flipV="1">
            <a:off x="573424" y="1962455"/>
            <a:ext cx="48451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AAB2B9D-E356-8A0B-C8CD-CBD195F7F45F}"/>
              </a:ext>
            </a:extLst>
          </p:cNvPr>
          <p:cNvCxnSpPr>
            <a:cxnSpLocks/>
          </p:cNvCxnSpPr>
          <p:nvPr/>
        </p:nvCxnSpPr>
        <p:spPr>
          <a:xfrm flipH="1" flipV="1">
            <a:off x="573424" y="5460963"/>
            <a:ext cx="48451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765A693B-D421-5DD9-CC21-E32C4970098D}"/>
              </a:ext>
            </a:extLst>
          </p:cNvPr>
          <p:cNvCxnSpPr>
            <a:cxnSpLocks/>
          </p:cNvCxnSpPr>
          <p:nvPr/>
        </p:nvCxnSpPr>
        <p:spPr>
          <a:xfrm flipH="1" flipV="1">
            <a:off x="573424" y="5947224"/>
            <a:ext cx="48451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8">
            <a:extLst>
              <a:ext uri="{FF2B5EF4-FFF2-40B4-BE49-F238E27FC236}">
                <a16:creationId xmlns:a16="http://schemas.microsoft.com/office/drawing/2014/main" id="{E49A4206-637F-2463-6857-7C463023319C}"/>
              </a:ext>
            </a:extLst>
          </p:cNvPr>
          <p:cNvSpPr/>
          <p:nvPr/>
        </p:nvSpPr>
        <p:spPr>
          <a:xfrm>
            <a:off x="1400611" y="1199280"/>
            <a:ext cx="1982733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訓練資料切分</a:t>
            </a:r>
          </a:p>
        </p:txBody>
      </p:sp>
      <p:sp>
        <p:nvSpPr>
          <p:cNvPr id="31" name="圓角矩形 8">
            <a:extLst>
              <a:ext uri="{FF2B5EF4-FFF2-40B4-BE49-F238E27FC236}">
                <a16:creationId xmlns:a16="http://schemas.microsoft.com/office/drawing/2014/main" id="{353F55A8-9035-6245-4565-EF5CA59451F0}"/>
              </a:ext>
            </a:extLst>
          </p:cNvPr>
          <p:cNvSpPr/>
          <p:nvPr/>
        </p:nvSpPr>
        <p:spPr>
          <a:xfrm>
            <a:off x="4616975" y="995948"/>
            <a:ext cx="1451510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變數生成</a:t>
            </a:r>
          </a:p>
        </p:txBody>
      </p:sp>
      <p:sp>
        <p:nvSpPr>
          <p:cNvPr id="32" name="圓角矩形 8">
            <a:extLst>
              <a:ext uri="{FF2B5EF4-FFF2-40B4-BE49-F238E27FC236}">
                <a16:creationId xmlns:a16="http://schemas.microsoft.com/office/drawing/2014/main" id="{4ACC8BC9-BAFB-4120-7F6D-754645DE89A7}"/>
              </a:ext>
            </a:extLst>
          </p:cNvPr>
          <p:cNvSpPr/>
          <p:nvPr/>
        </p:nvSpPr>
        <p:spPr>
          <a:xfrm>
            <a:off x="4660196" y="3794487"/>
            <a:ext cx="1451510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模型評估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2225D1D-E409-E821-12A3-F64FC9D3571D}"/>
              </a:ext>
            </a:extLst>
          </p:cNvPr>
          <p:cNvSpPr txBox="1"/>
          <p:nvPr/>
        </p:nvSpPr>
        <p:spPr>
          <a:xfrm>
            <a:off x="4953486" y="448483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id = 201601010652 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F11FBE-3A83-A4BF-552E-E86840280026}"/>
              </a:ext>
            </a:extLst>
          </p:cNvPr>
          <p:cNvSpPr txBox="1"/>
          <p:nvPr/>
        </p:nvSpPr>
        <p:spPr>
          <a:xfrm>
            <a:off x="4953486" y="4845715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id = 201601010232 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429D579-B1FF-533A-1A71-85401D0F9089}"/>
              </a:ext>
            </a:extLst>
          </p:cNvPr>
          <p:cNvSpPr txBox="1"/>
          <p:nvPr/>
        </p:nvSpPr>
        <p:spPr>
          <a:xfrm>
            <a:off x="4953485" y="570439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id = 201601010435 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4605EDC-8ABE-A54A-7B42-A91F497459CD}"/>
              </a:ext>
            </a:extLst>
          </p:cNvPr>
          <p:cNvSpPr txBox="1"/>
          <p:nvPr/>
        </p:nvSpPr>
        <p:spPr>
          <a:xfrm>
            <a:off x="5868430" y="5174637"/>
            <a:ext cx="400110" cy="5010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TW" dirty="0"/>
              <a:t>…….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414A258-37D4-59E5-D698-24A69B089676}"/>
              </a:ext>
            </a:extLst>
          </p:cNvPr>
          <p:cNvSpPr txBox="1"/>
          <p:nvPr/>
        </p:nvSpPr>
        <p:spPr>
          <a:xfrm>
            <a:off x="7044592" y="40239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預測等候時間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86FA7EF-557E-AB52-7BDF-5D20146AA5A8}"/>
              </a:ext>
            </a:extLst>
          </p:cNvPr>
          <p:cNvSpPr txBox="1"/>
          <p:nvPr/>
        </p:nvSpPr>
        <p:spPr>
          <a:xfrm>
            <a:off x="7385230" y="4439386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13 min.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CE4357F-A991-F24C-AB83-676CA49584B1}"/>
              </a:ext>
            </a:extLst>
          </p:cNvPr>
          <p:cNvSpPr txBox="1"/>
          <p:nvPr/>
        </p:nvSpPr>
        <p:spPr>
          <a:xfrm>
            <a:off x="7385230" y="4827895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30 min.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B0E4C7-25C9-D308-9F11-EC2DF8F05CC2}"/>
              </a:ext>
            </a:extLst>
          </p:cNvPr>
          <p:cNvSpPr txBox="1"/>
          <p:nvPr/>
        </p:nvSpPr>
        <p:spPr>
          <a:xfrm>
            <a:off x="7385230" y="5704392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20 min.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F4B4A18-AF62-62D8-CC75-87975B678857}"/>
              </a:ext>
            </a:extLst>
          </p:cNvPr>
          <p:cNvSpPr txBox="1"/>
          <p:nvPr/>
        </p:nvSpPr>
        <p:spPr>
          <a:xfrm>
            <a:off x="8641958" y="4015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實際等候時間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FD23F09-F367-A7C1-AD23-2CF05507C8CC}"/>
              </a:ext>
            </a:extLst>
          </p:cNvPr>
          <p:cNvSpPr txBox="1"/>
          <p:nvPr/>
        </p:nvSpPr>
        <p:spPr>
          <a:xfrm>
            <a:off x="8982596" y="439332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15 min.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B65D2C2-73FD-A38F-D10E-CAD9EB1706B4}"/>
              </a:ext>
            </a:extLst>
          </p:cNvPr>
          <p:cNvSpPr txBox="1"/>
          <p:nvPr/>
        </p:nvSpPr>
        <p:spPr>
          <a:xfrm>
            <a:off x="9041106" y="478182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9 min.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764AA9F-490A-4C13-CCAB-B2F18D26D089}"/>
              </a:ext>
            </a:extLst>
          </p:cNvPr>
          <p:cNvSpPr txBox="1"/>
          <p:nvPr/>
        </p:nvSpPr>
        <p:spPr>
          <a:xfrm>
            <a:off x="8982596" y="5704392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23 min.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80FBE6CB-5DD1-825E-7FEC-DFCE1C386CCD}"/>
                  </a:ext>
                </a:extLst>
              </p:cNvPr>
              <p:cNvSpPr txBox="1"/>
              <p:nvPr/>
            </p:nvSpPr>
            <p:spPr>
              <a:xfrm>
                <a:off x="10254562" y="3859200"/>
                <a:ext cx="1547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範圍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15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分為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有效預測</a:t>
                </a: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80FBE6CB-5DD1-825E-7FEC-DFCE1C386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562" y="3859200"/>
                <a:ext cx="1547219" cy="646331"/>
              </a:xfrm>
              <a:prstGeom prst="rect">
                <a:avLst/>
              </a:prstGeom>
              <a:blipFill>
                <a:blip r:embed="rId6"/>
                <a:stretch>
                  <a:fillRect l="-3150" t="-4717" r="-3543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>
            <a:extLst>
              <a:ext uri="{FF2B5EF4-FFF2-40B4-BE49-F238E27FC236}">
                <a16:creationId xmlns:a16="http://schemas.microsoft.com/office/drawing/2014/main" id="{118EC1B9-2A16-37D0-123C-B6F302F16C62}"/>
              </a:ext>
            </a:extLst>
          </p:cNvPr>
          <p:cNvSpPr txBox="1"/>
          <p:nvPr/>
        </p:nvSpPr>
        <p:spPr>
          <a:xfrm>
            <a:off x="10869659" y="4425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3A31FC7-83CE-C2E7-40B5-0CFDD0F71CE4}"/>
              </a:ext>
            </a:extLst>
          </p:cNvPr>
          <p:cNvSpPr txBox="1"/>
          <p:nvPr/>
        </p:nvSpPr>
        <p:spPr>
          <a:xfrm>
            <a:off x="10877945" y="47818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301C636-6CC3-3538-392F-2B8A3695FBCD}"/>
              </a:ext>
            </a:extLst>
          </p:cNvPr>
          <p:cNvSpPr txBox="1"/>
          <p:nvPr/>
        </p:nvSpPr>
        <p:spPr>
          <a:xfrm>
            <a:off x="10900958" y="57043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87DE214-8DE8-42A5-DBD1-C44CF2A866C9}"/>
              </a:ext>
            </a:extLst>
          </p:cNvPr>
          <p:cNvSpPr txBox="1"/>
          <p:nvPr/>
        </p:nvSpPr>
        <p:spPr>
          <a:xfrm>
            <a:off x="7706111" y="5215047"/>
            <a:ext cx="400110" cy="5010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TW" dirty="0"/>
              <a:t>…….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9A6C5DA-B22C-9753-AE78-E7654EF1F141}"/>
              </a:ext>
            </a:extLst>
          </p:cNvPr>
          <p:cNvSpPr txBox="1"/>
          <p:nvPr/>
        </p:nvSpPr>
        <p:spPr>
          <a:xfrm>
            <a:off x="9225213" y="5184116"/>
            <a:ext cx="400110" cy="5010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TW" dirty="0"/>
              <a:t>…….</a:t>
            </a:r>
            <a:endParaRPr kumimoji="1"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386FDCA-CDEC-ED57-FCD1-6F341D0D899C}"/>
              </a:ext>
            </a:extLst>
          </p:cNvPr>
          <p:cNvSpPr txBox="1"/>
          <p:nvPr/>
        </p:nvSpPr>
        <p:spPr>
          <a:xfrm>
            <a:off x="10905270" y="5212740"/>
            <a:ext cx="400110" cy="5010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TW" dirty="0"/>
              <a:t>…….</a:t>
            </a:r>
            <a:endParaRPr kumimoji="1"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A2532CE-5080-6E08-FA3A-7B7948E09135}"/>
              </a:ext>
            </a:extLst>
          </p:cNvPr>
          <p:cNvSpPr txBox="1"/>
          <p:nvPr/>
        </p:nvSpPr>
        <p:spPr>
          <a:xfrm>
            <a:off x="5959876" y="613195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透過有效預測來評估模型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u="sng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Accuray</a:t>
            </a:r>
            <a:endParaRPr kumimoji="1" lang="zh-TW" altLang="en-US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5375" y="6547980"/>
            <a:ext cx="8360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目標變數：</a:t>
            </a:r>
            <a:r>
              <a:rPr lang="en-US" altLang="zh-TW" sz="14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OrderInside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sz="14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Enter_Time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入席時間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sz="14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Queue_Time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排隊時間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換算分鐘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5627880" y="241273"/>
            <a:ext cx="41601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建模範圍、目標與評估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6E0B15F-7E19-25A3-275B-FFF2CCFF1D77}"/>
              </a:ext>
            </a:extLst>
          </p:cNvPr>
          <p:cNvSpPr/>
          <p:nvPr/>
        </p:nvSpPr>
        <p:spPr>
          <a:xfrm>
            <a:off x="-3138129" y="2570385"/>
            <a:ext cx="1778431" cy="2423606"/>
          </a:xfrm>
          <a:prstGeom prst="rect">
            <a:avLst/>
          </a:prstGeom>
          <a:solidFill>
            <a:srgbClr val="EBA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Training Data</a:t>
            </a:r>
          </a:p>
          <a:p>
            <a:pPr algn="ctr"/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(80%)</a:t>
            </a: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F4359A9-15FE-7B5E-DEAF-E3078CD77294}"/>
              </a:ext>
            </a:extLst>
          </p:cNvPr>
          <p:cNvSpPr/>
          <p:nvPr/>
        </p:nvSpPr>
        <p:spPr>
          <a:xfrm>
            <a:off x="-3138130" y="4999692"/>
            <a:ext cx="2950109" cy="529252"/>
          </a:xfrm>
          <a:prstGeom prst="rect">
            <a:avLst/>
          </a:prstGeom>
          <a:solidFill>
            <a:srgbClr val="DA8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Testing Data 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 Month)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408BCA3-3F0B-880D-29A0-334140EAE818}"/>
              </a:ext>
            </a:extLst>
          </p:cNvPr>
          <p:cNvSpPr/>
          <p:nvPr/>
        </p:nvSpPr>
        <p:spPr>
          <a:xfrm>
            <a:off x="-3138130" y="5525609"/>
            <a:ext cx="2950109" cy="529252"/>
          </a:xfrm>
          <a:prstGeom prst="rect">
            <a:avLst/>
          </a:prstGeom>
          <a:solidFill>
            <a:srgbClr val="C04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Online Testing Data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92E2A39-A45D-4E4E-CB15-63035AC6DE6E}"/>
              </a:ext>
            </a:extLst>
          </p:cNvPr>
          <p:cNvSpPr txBox="1"/>
          <p:nvPr/>
        </p:nvSpPr>
        <p:spPr>
          <a:xfrm>
            <a:off x="-3893450" y="30921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2016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759B5C6-08F7-BB84-9705-2FA1BC735D39}"/>
              </a:ext>
            </a:extLst>
          </p:cNvPr>
          <p:cNvSpPr txBox="1"/>
          <p:nvPr/>
        </p:nvSpPr>
        <p:spPr>
          <a:xfrm>
            <a:off x="-3893450" y="41886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2017</a:t>
            </a:r>
            <a:endParaRPr kumimoji="1" lang="zh-TW" alt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F7E5429-051B-D27A-2B61-3D0FFED5BA0B}"/>
              </a:ext>
            </a:extLst>
          </p:cNvPr>
          <p:cNvSpPr txBox="1"/>
          <p:nvPr/>
        </p:nvSpPr>
        <p:spPr>
          <a:xfrm>
            <a:off x="-3893451" y="56201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2018</a:t>
            </a:r>
            <a:endParaRPr kumimoji="1" lang="zh-TW" altLang="en-US" dirty="0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8F07AE0F-D1E1-8AD1-E39B-2C3B36F70D5B}"/>
              </a:ext>
            </a:extLst>
          </p:cNvPr>
          <p:cNvCxnSpPr>
            <a:cxnSpLocks/>
          </p:cNvCxnSpPr>
          <p:nvPr/>
        </p:nvCxnSpPr>
        <p:spPr>
          <a:xfrm>
            <a:off x="-3567079" y="3480486"/>
            <a:ext cx="0" cy="6287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978CEFC4-8C52-511E-5D4B-AC9EFC535B36}"/>
              </a:ext>
            </a:extLst>
          </p:cNvPr>
          <p:cNvCxnSpPr>
            <a:cxnSpLocks/>
          </p:cNvCxnSpPr>
          <p:nvPr/>
        </p:nvCxnSpPr>
        <p:spPr>
          <a:xfrm flipH="1" flipV="1">
            <a:off x="-3809338" y="2044883"/>
            <a:ext cx="48451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BAAB2B9D-E356-8A0B-C8CD-CBD195F7F45F}"/>
              </a:ext>
            </a:extLst>
          </p:cNvPr>
          <p:cNvCxnSpPr>
            <a:cxnSpLocks/>
          </p:cNvCxnSpPr>
          <p:nvPr/>
        </p:nvCxnSpPr>
        <p:spPr>
          <a:xfrm flipH="1" flipV="1">
            <a:off x="-3809338" y="5543391"/>
            <a:ext cx="48451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765A693B-D421-5DD9-CC21-E32C4970098D}"/>
              </a:ext>
            </a:extLst>
          </p:cNvPr>
          <p:cNvCxnSpPr>
            <a:cxnSpLocks/>
          </p:cNvCxnSpPr>
          <p:nvPr/>
        </p:nvCxnSpPr>
        <p:spPr>
          <a:xfrm flipH="1" flipV="1">
            <a:off x="-3809338" y="6029652"/>
            <a:ext cx="48451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0F4359A9-15FE-7B5E-DEAF-E3078CD77294}"/>
              </a:ext>
            </a:extLst>
          </p:cNvPr>
          <p:cNvSpPr/>
          <p:nvPr/>
        </p:nvSpPr>
        <p:spPr>
          <a:xfrm>
            <a:off x="-3138274" y="2044605"/>
            <a:ext cx="2940203" cy="529252"/>
          </a:xfrm>
          <a:prstGeom prst="rect">
            <a:avLst/>
          </a:prstGeom>
          <a:solidFill>
            <a:srgbClr val="7B7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History Data 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 Month)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6E0B15F-7E19-25A3-275B-FFF2CCFF1D77}"/>
              </a:ext>
            </a:extLst>
          </p:cNvPr>
          <p:cNvSpPr/>
          <p:nvPr/>
        </p:nvSpPr>
        <p:spPr>
          <a:xfrm>
            <a:off x="-1367421" y="2570385"/>
            <a:ext cx="1169350" cy="24236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Validation Data</a:t>
            </a:r>
          </a:p>
          <a:p>
            <a:pPr algn="ctr"/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(20%)</a:t>
            </a: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39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485914" y="73520"/>
            <a:ext cx="3866217" cy="584775"/>
            <a:chOff x="368951" y="73520"/>
            <a:chExt cx="3866217" cy="584775"/>
          </a:xfrm>
        </p:grpSpPr>
        <p:sp>
          <p:nvSpPr>
            <p:cNvPr id="43" name="矩形 42"/>
            <p:cNvSpPr/>
            <p:nvPr/>
          </p:nvSpPr>
          <p:spPr>
            <a:xfrm>
              <a:off x="1511345" y="73520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3200" b="1" spc="100" dirty="0">
                  <a:solidFill>
                    <a:srgbClr val="FFFFFF">
                      <a:lumMod val="9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衍生變數說明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32" y="1803825"/>
            <a:ext cx="11917680" cy="402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字方塊 7"/>
          <p:cNvSpPr txBox="1"/>
          <p:nvPr/>
        </p:nvSpPr>
        <p:spPr>
          <a:xfrm>
            <a:off x="393303" y="957397"/>
            <a:ext cx="784060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內部與外部資料共計產生至少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項衍生變數的清單，後續持續調整中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變數開發時，將依照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時間區間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細分維度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挑選展開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627880" y="241273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變數清單</a:t>
            </a:r>
          </a:p>
        </p:txBody>
      </p:sp>
    </p:spTree>
    <p:extLst>
      <p:ext uri="{BB962C8B-B14F-4D97-AF65-F5344CB8AC3E}">
        <p14:creationId xmlns:p14="http://schemas.microsoft.com/office/powerpoint/2010/main" val="402226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485914" y="73520"/>
            <a:ext cx="3866217" cy="584775"/>
            <a:chOff x="368951" y="73520"/>
            <a:chExt cx="3866217" cy="584775"/>
          </a:xfrm>
        </p:grpSpPr>
        <p:sp>
          <p:nvSpPr>
            <p:cNvPr id="43" name="矩形 42"/>
            <p:cNvSpPr/>
            <p:nvPr/>
          </p:nvSpPr>
          <p:spPr>
            <a:xfrm>
              <a:off x="1511345" y="73520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資料相關問題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文字方塊 6"/>
          <p:cNvSpPr txBox="1"/>
          <p:nvPr/>
        </p:nvSpPr>
        <p:spPr>
          <a:xfrm>
            <a:off x="5627880" y="241273"/>
            <a:ext cx="45576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排隊資料表</a:t>
            </a:r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先前提問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80" y="893907"/>
            <a:ext cx="11020425" cy="15049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1780" y="3849144"/>
            <a:ext cx="108290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目前檢視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Queue_No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有少部分資料長度僅１碼的情況，請問該如何判讀或修正資料？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請問此項是否有機會應用於棄餐相關的變數開發？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  <a:buClr>
                <a:srgbClr val="D6000F"/>
              </a:buClr>
            </a:pP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  <a:buClr>
                <a:srgbClr val="D6000F"/>
              </a:buClr>
            </a:pP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14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Queue_No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為顧客取號碼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(4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碼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，第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碼為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1357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，拆分相同的第一碼進行判斷，排序愈小者理論上會愈早被叫號</a:t>
            </a:r>
            <a:endParaRPr lang="en-US" altLang="zh-TW" sz="14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  <a:buClr>
                <a:srgbClr val="D6000F"/>
              </a:buClr>
            </a:pP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若第一碼相同，但後</a:t>
            </a:r>
            <a:r>
              <a:rPr lang="en-US" altLang="zh-TW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碼較大者已入座，則代表該筆已棄餐</a:t>
            </a:r>
            <a:endParaRPr lang="en-US" altLang="zh-TW" sz="14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80" y="2497493"/>
            <a:ext cx="88487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5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485914" y="73520"/>
            <a:ext cx="3866217" cy="584775"/>
            <a:chOff x="368951" y="73520"/>
            <a:chExt cx="3866217" cy="584775"/>
          </a:xfrm>
        </p:grpSpPr>
        <p:sp>
          <p:nvSpPr>
            <p:cNvPr id="43" name="矩形 42"/>
            <p:cNvSpPr/>
            <p:nvPr/>
          </p:nvSpPr>
          <p:spPr>
            <a:xfrm>
              <a:off x="1511345" y="73520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資料相關問題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4" y="1099127"/>
            <a:ext cx="11344275" cy="762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1780" y="2164983"/>
            <a:ext cx="108290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請問目標變數是否為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Enter_Time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入席時間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Queue_Time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排隊時間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換算分鐘？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Queue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資料表是否有機會新增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Queue_Time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排隊時間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的欄位，方便作為衍生變數的計算呢？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14" y="3839007"/>
            <a:ext cx="11496675" cy="6762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51779" y="4681472"/>
            <a:ext cx="7077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目前檢視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en-US" altLang="zh-TW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Reserve_No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預約排隊原時間序流水號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的第一碼有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，請問分別代表什麼意思呢？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781089" y="3560616"/>
            <a:ext cx="1057040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845" y="4157423"/>
            <a:ext cx="2533650" cy="218694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5627880" y="241273"/>
            <a:ext cx="45576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排隊資料表</a:t>
            </a:r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先前提問</a:t>
            </a:r>
          </a:p>
        </p:txBody>
      </p:sp>
    </p:spTree>
    <p:extLst>
      <p:ext uri="{BB962C8B-B14F-4D97-AF65-F5344CB8AC3E}">
        <p14:creationId xmlns:p14="http://schemas.microsoft.com/office/powerpoint/2010/main" val="80766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485914" y="73520"/>
            <a:ext cx="3866217" cy="584775"/>
            <a:chOff x="368951" y="73520"/>
            <a:chExt cx="3866217" cy="584775"/>
          </a:xfrm>
        </p:grpSpPr>
        <p:sp>
          <p:nvSpPr>
            <p:cNvPr id="43" name="矩形 42"/>
            <p:cNvSpPr/>
            <p:nvPr/>
          </p:nvSpPr>
          <p:spPr>
            <a:xfrm>
              <a:off x="1511345" y="73520"/>
              <a:ext cx="2723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Lato Heavy" panose="020F0902020204030203" pitchFamily="34" charset="0"/>
                  <a:sym typeface="Source Han Sans K Medium" panose="020B0600000000000000" pitchFamily="34" charset="-128"/>
                </a:rPr>
                <a:t>資料相關問題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717" y1="48770" x2="30717" y2="48770"/>
                          <a14:foregroundMark x1="64846" y1="40574" x2="64846" y2="40574"/>
                          <a14:foregroundMark x1="20478" y1="48361" x2="20478" y2="48361"/>
                        </a14:backgroundRemoval>
                      </a14:imgEffect>
                    </a14:imgLayer>
                  </a14:imgProps>
                </a:ext>
              </a:extLst>
            </a:blip>
            <a:srcRect l="14442" t="14545" r="11267" b="16833"/>
            <a:stretch/>
          </p:blipFill>
          <p:spPr>
            <a:xfrm>
              <a:off x="368951" y="232154"/>
              <a:ext cx="331733" cy="255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4" y="1044575"/>
            <a:ext cx="11353800" cy="7048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754" y="1352517"/>
            <a:ext cx="6294120" cy="40338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7647" y="5453129"/>
            <a:ext cx="10829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6000F"/>
              </a:buClr>
              <a:buFont typeface="Arial" panose="020B0604020202020204" pitchFamily="34" charset="0"/>
              <a:buChar char="•"/>
            </a:pPr>
            <a:r>
              <a:rPr lang="zh-TW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請問通常在什麼情境下產生這些資料，及是否可直接剔除，或有無建議的調整方式呢？</a:t>
            </a:r>
            <a:endParaRPr lang="en-US" altLang="zh-TW" b="1" spc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27880" y="241273"/>
            <a:ext cx="45576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排隊資料表</a:t>
            </a:r>
            <a:r>
              <a:rPr lang="en-US" altLang="zh-TW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000" b="1" spc="100" dirty="0">
                <a:solidFill>
                  <a:srgbClr val="D6000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先前提問</a:t>
            </a:r>
          </a:p>
        </p:txBody>
      </p:sp>
    </p:spTree>
    <p:extLst>
      <p:ext uri="{BB962C8B-B14F-4D97-AF65-F5344CB8AC3E}">
        <p14:creationId xmlns:p14="http://schemas.microsoft.com/office/powerpoint/2010/main" val="646965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44546A"/>
      </a:accent2>
      <a:accent3>
        <a:srgbClr val="962E0D"/>
      </a:accent3>
      <a:accent4>
        <a:srgbClr val="000000"/>
      </a:accent4>
      <a:accent5>
        <a:srgbClr val="44546A"/>
      </a:accent5>
      <a:accent6>
        <a:srgbClr val="962E0D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.potx" id="{6E52BFE8-7310-4148-9E7B-5810933452AC}" vid="{282C971F-AF80-4E05-9940-F8AA83372426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2103</TotalTime>
  <Words>1493</Words>
  <Application>Microsoft Macintosh PowerPoint</Application>
  <PresentationFormat>寬螢幕</PresentationFormat>
  <Paragraphs>202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18</vt:i4>
      </vt:variant>
    </vt:vector>
  </HeadingPairs>
  <TitlesOfParts>
    <vt:vector size="33" baseType="lpstr">
      <vt:lpstr>字魂59号-创粗黑</vt:lpstr>
      <vt:lpstr>微軟正黑體</vt:lpstr>
      <vt:lpstr>微軟正黑體</vt:lpstr>
      <vt:lpstr>等线</vt:lpstr>
      <vt:lpstr>Source Han Sans K Medium</vt:lpstr>
      <vt:lpstr>幼圆</vt:lpstr>
      <vt:lpstr>Arial</vt:lpstr>
      <vt:lpstr>Calibri</vt:lpstr>
      <vt:lpstr>Calibri Light</vt:lpstr>
      <vt:lpstr>Cambria Math</vt:lpstr>
      <vt:lpstr>Segoe Script</vt:lpstr>
      <vt:lpstr>Wingdings</vt:lpstr>
      <vt:lpstr>Office 佈景主題</vt:lpstr>
      <vt:lpstr>PPT定制1801380800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靜縈 葉</dc:creator>
  <cp:lastModifiedBy>14412</cp:lastModifiedBy>
  <cp:revision>284</cp:revision>
  <dcterms:created xsi:type="dcterms:W3CDTF">2022-05-01T15:54:40Z</dcterms:created>
  <dcterms:modified xsi:type="dcterms:W3CDTF">2022-08-16T05:43:29Z</dcterms:modified>
</cp:coreProperties>
</file>